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"/>
  </p:notesMasterIdLst>
  <p:sldIdLst>
    <p:sldId id="256" r:id="rId2"/>
    <p:sldId id="264" r:id="rId3"/>
    <p:sldId id="274" r:id="rId4"/>
    <p:sldId id="262" r:id="rId5"/>
    <p:sldId id="258" r:id="rId6"/>
    <p:sldId id="278" r:id="rId7"/>
    <p:sldId id="277" r:id="rId8"/>
    <p:sldId id="282" r:id="rId9"/>
    <p:sldId id="279" r:id="rId10"/>
    <p:sldId id="287" r:id="rId11"/>
    <p:sldId id="288" r:id="rId12"/>
  </p:sldIdLst>
  <p:sldSz cx="6858000" cy="9144000" type="letter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mpact" panose="020B0806030902050204" pitchFamily="3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.YOON" initials="YBR" lastIdx="1" clrIdx="0">
    <p:extLst>
      <p:ext uri="{19B8F6BF-5375-455C-9EA6-DF929625EA0E}">
        <p15:presenceInfo xmlns:p15="http://schemas.microsoft.com/office/powerpoint/2012/main" userId="BR.YO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86" d="100"/>
          <a:sy n="86" d="100"/>
        </p:scale>
        <p:origin x="2928" y="102"/>
      </p:cViewPr>
      <p:guideLst/>
    </p:cSldViewPr>
  </p:slideViewPr>
  <p:outlineViewPr>
    <p:cViewPr>
      <p:scale>
        <a:sx n="33" d="100"/>
        <a:sy n="33" d="100"/>
      </p:scale>
      <p:origin x="0" y="-1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1F136-A21E-4348-A9E4-453A4FE20D83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8C215-9EA1-4FA3-BED9-9F6155AD2B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4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884D679-3604-4413-ADAD-CA964948A8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2091"/>
            <a:ext cx="6858000" cy="914609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358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DBA48F9-F154-4EF0-AC7F-BFE8A53742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28800" y="4241494"/>
            <a:ext cx="5029199" cy="367963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5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9CF54DA4-4E09-428F-B211-A3DACD125C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3833" y="1956450"/>
            <a:ext cx="1783444" cy="203563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E24757D3-700B-48B1-9DA5-5A7E2FFF31B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37278" y="1956450"/>
            <a:ext cx="1783444" cy="203563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1263AF89-C9FA-43C2-BB35-2B7FCF2DB1F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20721" y="1956450"/>
            <a:ext cx="1783444" cy="2035634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785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12D951-DAF4-4F1F-B565-65EEE89BBD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2091"/>
            <a:ext cx="6858000" cy="914609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846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5DFA29AB-8651-44B6-BD15-2B7C5ABFF1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986966"/>
            <a:ext cx="2688776" cy="358503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9CF54DA4-4E09-428F-B211-A3DACD125C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224" y="4572000"/>
            <a:ext cx="2688776" cy="358503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A58F51D4-1E66-4AB4-A76F-E99F8A83D5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9000" y="4572000"/>
            <a:ext cx="2688776" cy="358503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998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F3046B7-0914-4104-8D8A-3570A1059BC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6857999" cy="4572000"/>
          </a:xfrm>
          <a:custGeom>
            <a:avLst/>
            <a:gdLst>
              <a:gd name="connsiteX0" fmla="*/ 2314999 w 6857999"/>
              <a:gd name="connsiteY0" fmla="*/ 0 h 4572000"/>
              <a:gd name="connsiteX1" fmla="*/ 4542997 w 6857999"/>
              <a:gd name="connsiteY1" fmla="*/ 0 h 4572000"/>
              <a:gd name="connsiteX2" fmla="*/ 4542997 w 6857999"/>
              <a:gd name="connsiteY2" fmla="*/ 4572000 h 4572000"/>
              <a:gd name="connsiteX3" fmla="*/ 2314999 w 6857999"/>
              <a:gd name="connsiteY3" fmla="*/ 4572000 h 4572000"/>
              <a:gd name="connsiteX4" fmla="*/ 0 w 6857999"/>
              <a:gd name="connsiteY4" fmla="*/ 0 h 4572000"/>
              <a:gd name="connsiteX5" fmla="*/ 2227998 w 6857999"/>
              <a:gd name="connsiteY5" fmla="*/ 0 h 4572000"/>
              <a:gd name="connsiteX6" fmla="*/ 2227998 w 6857999"/>
              <a:gd name="connsiteY6" fmla="*/ 4572000 h 4572000"/>
              <a:gd name="connsiteX7" fmla="*/ 0 w 6857999"/>
              <a:gd name="connsiteY7" fmla="*/ 4572000 h 4572000"/>
              <a:gd name="connsiteX8" fmla="*/ 4630001 w 6857999"/>
              <a:gd name="connsiteY8" fmla="*/ 0 h 4572000"/>
              <a:gd name="connsiteX9" fmla="*/ 6857999 w 6857999"/>
              <a:gd name="connsiteY9" fmla="*/ 0 h 4572000"/>
              <a:gd name="connsiteX10" fmla="*/ 6857999 w 6857999"/>
              <a:gd name="connsiteY10" fmla="*/ 4572000 h 4572000"/>
              <a:gd name="connsiteX11" fmla="*/ 4630001 w 6857999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7999" h="4572000">
                <a:moveTo>
                  <a:pt x="2314999" y="0"/>
                </a:moveTo>
                <a:lnTo>
                  <a:pt x="4542997" y="0"/>
                </a:lnTo>
                <a:lnTo>
                  <a:pt x="4542997" y="4572000"/>
                </a:lnTo>
                <a:lnTo>
                  <a:pt x="2314999" y="4572000"/>
                </a:lnTo>
                <a:close/>
                <a:moveTo>
                  <a:pt x="0" y="0"/>
                </a:moveTo>
                <a:lnTo>
                  <a:pt x="2227998" y="0"/>
                </a:lnTo>
                <a:lnTo>
                  <a:pt x="2227998" y="4572000"/>
                </a:lnTo>
                <a:lnTo>
                  <a:pt x="0" y="4572000"/>
                </a:lnTo>
                <a:close/>
                <a:moveTo>
                  <a:pt x="4630001" y="0"/>
                </a:moveTo>
                <a:lnTo>
                  <a:pt x="6857999" y="0"/>
                </a:lnTo>
                <a:lnTo>
                  <a:pt x="6857999" y="4572000"/>
                </a:lnTo>
                <a:lnTo>
                  <a:pt x="4630001" y="45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44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5DFA29AB-8651-44B6-BD15-2B7C5ABFF1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86026" y="6577070"/>
            <a:ext cx="4371973" cy="256693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44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9CF54DA4-4E09-428F-B211-A3DACD125C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224" y="2779483"/>
            <a:ext cx="2688776" cy="3585034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997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6">
            <a:extLst>
              <a:ext uri="{FF2B5EF4-FFF2-40B4-BE49-F238E27FC236}">
                <a16:creationId xmlns:a16="http://schemas.microsoft.com/office/drawing/2014/main" id="{13418669-B13D-4D43-97ED-3B47AD828E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3500" y="6070485"/>
            <a:ext cx="1714500" cy="17145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74A82EC-0489-4015-946B-96034B000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070485"/>
            <a:ext cx="1714500" cy="17145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그림 개체 틀 6">
            <a:extLst>
              <a:ext uri="{FF2B5EF4-FFF2-40B4-BE49-F238E27FC236}">
                <a16:creationId xmlns:a16="http://schemas.microsoft.com/office/drawing/2014/main" id="{7F773F15-73D1-4450-A17F-533B52C291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14500" y="6070485"/>
            <a:ext cx="1714500" cy="17145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7" name="그림 개체 틀 6">
            <a:extLst>
              <a:ext uri="{FF2B5EF4-FFF2-40B4-BE49-F238E27FC236}">
                <a16:creationId xmlns:a16="http://schemas.microsoft.com/office/drawing/2014/main" id="{D4ED365D-F778-4AC9-98BA-1E0D3B9904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7454" y="5507247"/>
            <a:ext cx="1937592" cy="1937592"/>
          </a:xfrm>
          <a:effectLst>
            <a:outerShdw blurRad="152400" dist="127000" dir="2700000" algn="tl" rotWithShape="0">
              <a:prstClr val="black">
                <a:alpha val="13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78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5FE0CE-FD72-4B8C-B1AE-0CB74A66CF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638300"/>
            <a:ext cx="1384300" cy="13843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8866C7C2-D3F8-4338-A81F-56CBBB7D1F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00" y="3879850"/>
            <a:ext cx="1384300" cy="13843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A4BAC477-7552-4886-A179-018A6F3DC3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400" y="6121400"/>
            <a:ext cx="1384300" cy="138430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777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8DE1BE42-97D0-4443-82EF-05B49FEECC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787650" y="2735364"/>
            <a:ext cx="4070350" cy="6408636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73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4EF139B-9186-49EB-AB0C-6584481740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0"/>
            <a:ext cx="3429000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757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701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9CF54DA4-4E09-428F-B211-A3DACD125C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" y="0"/>
            <a:ext cx="2291509" cy="4572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9" name="그림 개체 틀 2">
            <a:extLst>
              <a:ext uri="{FF2B5EF4-FFF2-40B4-BE49-F238E27FC236}">
                <a16:creationId xmlns:a16="http://schemas.microsoft.com/office/drawing/2014/main" id="{19F14E79-3D8B-4A5D-8CFD-1D6A70E63C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83246" y="4572000"/>
            <a:ext cx="2291509" cy="4572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8DE1BE42-97D0-4443-82EF-05B49FEECC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66491" y="0"/>
            <a:ext cx="2291509" cy="4572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604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74A82EC-0489-4015-946B-96034B000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50" y="1066914"/>
            <a:ext cx="1870075" cy="251448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988C3F5A-EDA1-424C-8B70-F15C4D37117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7250" y="4504383"/>
            <a:ext cx="1870075" cy="357270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id="{A30EEE06-627C-49DA-B860-97828165F3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73313" y="3048117"/>
            <a:ext cx="1870075" cy="2514485"/>
          </a:xfrm>
          <a:effectLst>
            <a:outerShdw blurRad="152400" dist="127000" dir="2700000" algn="tl" rotWithShape="0">
              <a:prstClr val="black">
                <a:alpha val="13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094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197EE3-19EA-446B-89FD-93D1443F6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66"/>
          <a:stretch/>
        </p:blipFill>
        <p:spPr>
          <a:xfrm>
            <a:off x="2248645" y="2957843"/>
            <a:ext cx="4609355" cy="3228313"/>
          </a:xfrm>
          <a:prstGeom prst="rect">
            <a:avLst/>
          </a:prstGeom>
        </p:spPr>
      </p:pic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6A19149-AEB4-4D7A-B2F1-4DF0ED937A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86419" y="3134115"/>
            <a:ext cx="3971581" cy="2721874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34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8DE1BE42-97D0-4443-82EF-05B49FEECC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2511847"/>
            <a:ext cx="6858000" cy="412030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55B6F8-E571-4896-B3AF-5F5BEA072D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888567">
            <a:off x="3236111" y="4534582"/>
            <a:ext cx="1227126" cy="194602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1860014-9B8B-459A-A10B-06102FA204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888567">
            <a:off x="2411404" y="3963448"/>
            <a:ext cx="496546" cy="1072412"/>
          </a:xfrm>
          <a:custGeom>
            <a:avLst/>
            <a:gdLst>
              <a:gd name="connsiteX0" fmla="*/ 57912 w 496546"/>
              <a:gd name="connsiteY0" fmla="*/ 0 h 1072412"/>
              <a:gd name="connsiteX1" fmla="*/ 117308 w 496546"/>
              <a:gd name="connsiteY1" fmla="*/ 0 h 1072412"/>
              <a:gd name="connsiteX2" fmla="*/ 126958 w 496546"/>
              <a:gd name="connsiteY2" fmla="*/ 23297 h 1072412"/>
              <a:gd name="connsiteX3" fmla="*/ 156637 w 496546"/>
              <a:gd name="connsiteY3" fmla="*/ 35591 h 1072412"/>
              <a:gd name="connsiteX4" fmla="*/ 337019 w 496546"/>
              <a:gd name="connsiteY4" fmla="*/ 35591 h 1072412"/>
              <a:gd name="connsiteX5" fmla="*/ 366697 w 496546"/>
              <a:gd name="connsiteY5" fmla="*/ 23297 h 1072412"/>
              <a:gd name="connsiteX6" fmla="*/ 376347 w 496546"/>
              <a:gd name="connsiteY6" fmla="*/ 0 h 1072412"/>
              <a:gd name="connsiteX7" fmla="*/ 438634 w 496546"/>
              <a:gd name="connsiteY7" fmla="*/ 0 h 1072412"/>
              <a:gd name="connsiteX8" fmla="*/ 496546 w 496546"/>
              <a:gd name="connsiteY8" fmla="*/ 57912 h 1072412"/>
              <a:gd name="connsiteX9" fmla="*/ 496546 w 496546"/>
              <a:gd name="connsiteY9" fmla="*/ 1014500 h 1072412"/>
              <a:gd name="connsiteX10" fmla="*/ 438634 w 496546"/>
              <a:gd name="connsiteY10" fmla="*/ 1072412 h 1072412"/>
              <a:gd name="connsiteX11" fmla="*/ 57912 w 496546"/>
              <a:gd name="connsiteY11" fmla="*/ 1072412 h 1072412"/>
              <a:gd name="connsiteX12" fmla="*/ 0 w 496546"/>
              <a:gd name="connsiteY12" fmla="*/ 1014500 h 1072412"/>
              <a:gd name="connsiteX13" fmla="*/ 0 w 496546"/>
              <a:gd name="connsiteY13" fmla="*/ 57912 h 1072412"/>
              <a:gd name="connsiteX14" fmla="*/ 57912 w 496546"/>
              <a:gd name="connsiteY14" fmla="*/ 0 h 107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6546" h="1072412">
                <a:moveTo>
                  <a:pt x="57912" y="0"/>
                </a:moveTo>
                <a:lnTo>
                  <a:pt x="117308" y="0"/>
                </a:lnTo>
                <a:lnTo>
                  <a:pt x="126958" y="23297"/>
                </a:lnTo>
                <a:cubicBezTo>
                  <a:pt x="134554" y="30893"/>
                  <a:pt x="145047" y="35591"/>
                  <a:pt x="156637" y="35591"/>
                </a:cubicBezTo>
                <a:lnTo>
                  <a:pt x="337019" y="35591"/>
                </a:lnTo>
                <a:cubicBezTo>
                  <a:pt x="348609" y="35591"/>
                  <a:pt x="359102" y="30893"/>
                  <a:pt x="366697" y="23297"/>
                </a:cubicBezTo>
                <a:lnTo>
                  <a:pt x="376347" y="0"/>
                </a:lnTo>
                <a:lnTo>
                  <a:pt x="438634" y="0"/>
                </a:lnTo>
                <a:cubicBezTo>
                  <a:pt x="470618" y="0"/>
                  <a:pt x="496546" y="25928"/>
                  <a:pt x="496546" y="57912"/>
                </a:cubicBezTo>
                <a:lnTo>
                  <a:pt x="496546" y="1014500"/>
                </a:lnTo>
                <a:cubicBezTo>
                  <a:pt x="496546" y="1046484"/>
                  <a:pt x="470618" y="1072412"/>
                  <a:pt x="438634" y="1072412"/>
                </a:cubicBezTo>
                <a:lnTo>
                  <a:pt x="57912" y="1072412"/>
                </a:lnTo>
                <a:cubicBezTo>
                  <a:pt x="25928" y="1072412"/>
                  <a:pt x="0" y="1046484"/>
                  <a:pt x="0" y="1014500"/>
                </a:cubicBezTo>
                <a:lnTo>
                  <a:pt x="0" y="57912"/>
                </a:lnTo>
                <a:cubicBezTo>
                  <a:pt x="0" y="25928"/>
                  <a:pt x="25928" y="0"/>
                  <a:pt x="579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6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DBA48F9-F154-4EF0-AC7F-BFE8A53742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3429000" cy="4571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5DFA29AB-8651-44B6-BD15-2B7C5ABFF1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-1"/>
            <a:ext cx="3429000" cy="4571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9CF54DA4-4E09-428F-B211-A3DACD125C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571998"/>
            <a:ext cx="3429000" cy="4571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A58F51D4-1E66-4AB4-A76F-E99F8A83D50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28999" y="4571998"/>
            <a:ext cx="3429000" cy="457199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6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9CF54DA4-4E09-428F-B211-A3DACD125C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0224" y="986966"/>
            <a:ext cx="2688776" cy="3585034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5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12D951-DAF4-4F1F-B565-65EEE89BBD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271" y="967397"/>
            <a:ext cx="1363086" cy="133512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9A9EC613-B505-438D-983E-4A969BC749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76271" y="4053702"/>
            <a:ext cx="1363086" cy="133512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4EF139B-9186-49EB-AB0C-6584481740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98867" y="1903831"/>
            <a:ext cx="1363086" cy="1335128"/>
          </a:xfrm>
          <a:effectLst>
            <a:outerShdw blurRad="152400" dist="127000" dir="2700000" algn="tl" rotWithShape="0">
              <a:prstClr val="black">
                <a:alpha val="13000"/>
              </a:prstClr>
            </a:outerShdw>
          </a:effec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56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4EF139B-9186-49EB-AB0C-6584481740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96588" cy="9144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206134E4-0842-4619-873D-56C0018D28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9448" y="1839773"/>
            <a:ext cx="1003968" cy="1003968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77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DBA48F9-F154-4EF0-AC7F-BFE8A53742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241494"/>
            <a:ext cx="6857999" cy="367963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36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DBA48F9-F154-4EF0-AC7F-BFE8A53742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6858000" cy="5894024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897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4EF139B-9186-49EB-AB0C-6584481740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7250" y="1222873"/>
            <a:ext cx="2314575" cy="301862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DBA48F9-F154-4EF0-AC7F-BFE8A53742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1825" y="4241494"/>
            <a:ext cx="2828925" cy="367963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619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C6C16-A035-41A0-8244-66AAF9D5A5F1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16353-7322-4FC1-B08B-67CF31B33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07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74" r:id="rId3"/>
    <p:sldLayoutId id="2147483676" r:id="rId4"/>
    <p:sldLayoutId id="2147483663" r:id="rId5"/>
    <p:sldLayoutId id="2147483664" r:id="rId6"/>
    <p:sldLayoutId id="2147483669" r:id="rId7"/>
    <p:sldLayoutId id="2147483671" r:id="rId8"/>
    <p:sldLayoutId id="2147483667" r:id="rId9"/>
    <p:sldLayoutId id="2147483670" r:id="rId10"/>
    <p:sldLayoutId id="2147483677" r:id="rId11"/>
    <p:sldLayoutId id="2147483665" r:id="rId12"/>
    <p:sldLayoutId id="2147483675" r:id="rId13"/>
    <p:sldLayoutId id="2147483673" r:id="rId14"/>
    <p:sldLayoutId id="2147483672" r:id="rId15"/>
    <p:sldLayoutId id="2147483683" r:id="rId16"/>
    <p:sldLayoutId id="2147483684" r:id="rId17"/>
    <p:sldLayoutId id="2147483678" r:id="rId18"/>
    <p:sldLayoutId id="2147483680" r:id="rId19"/>
    <p:sldLayoutId id="2147483668" r:id="rId20"/>
    <p:sldLayoutId id="2147483679" r:id="rId21"/>
    <p:sldLayoutId id="2147483685" r:id="rId22"/>
    <p:sldLayoutId id="2147483682" r:id="rId23"/>
    <p:sldLayoutId id="2147483681" r:id="rId2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AE4A90BD-1B7C-4D75-B1BA-B1D42669B2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4" r="25004"/>
          <a:stretch/>
        </p:blipFill>
        <p:spPr/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FA0978-3FAD-4F77-BD6B-0B75BFBE9546}"/>
              </a:ext>
            </a:extLst>
          </p:cNvPr>
          <p:cNvSpPr/>
          <p:nvPr/>
        </p:nvSpPr>
        <p:spPr>
          <a:xfrm>
            <a:off x="469900" y="3321050"/>
            <a:ext cx="5919983" cy="25019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C1C230-98DC-4FA0-B3E4-1FBACCF8A909}"/>
              </a:ext>
            </a:extLst>
          </p:cNvPr>
          <p:cNvSpPr/>
          <p:nvPr/>
        </p:nvSpPr>
        <p:spPr>
          <a:xfrm>
            <a:off x="1282301" y="3779211"/>
            <a:ext cx="42933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+mj-lt"/>
              </a:rPr>
              <a:t>PROPOSAL</a:t>
            </a:r>
          </a:p>
          <a:p>
            <a:pPr algn="ctr"/>
            <a:r>
              <a:rPr lang="en-US" altLang="ko-KR" sz="6600" dirty="0">
                <a:solidFill>
                  <a:schemeClr val="bg1"/>
                </a:solidFill>
                <a:latin typeface="+mj-lt"/>
              </a:rPr>
              <a:t>About wine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194855-B5B9-4C21-8F07-CE8F8848A6DA}"/>
              </a:ext>
            </a:extLst>
          </p:cNvPr>
          <p:cNvSpPr/>
          <p:nvPr/>
        </p:nvSpPr>
        <p:spPr>
          <a:xfrm>
            <a:off x="1659658" y="3409879"/>
            <a:ext cx="2856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Europe &amp; USA </a:t>
            </a:r>
            <a:r>
              <a:rPr lang="en-US" altLang="ko-KR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smei</a:t>
            </a:r>
            <a:r>
              <a:rPr lang="en-US" altLang="ko-KR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- RCEP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8B4C44-9601-4472-9356-1D198FD4A588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43DBEF-9789-4507-930B-FCE80DC8B401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21" name="직선 연결선[R] 7">
              <a:extLst>
                <a:ext uri="{FF2B5EF4-FFF2-40B4-BE49-F238E27FC236}">
                  <a16:creationId xmlns:a16="http://schemas.microsoft.com/office/drawing/2014/main" id="{31BA49C0-BB5C-42E6-B789-6828A160FAE5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939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9AD9A-5E66-4FE4-9109-46440406BBE9}"/>
              </a:ext>
            </a:extLst>
          </p:cNvPr>
          <p:cNvSpPr/>
          <p:nvPr/>
        </p:nvSpPr>
        <p:spPr>
          <a:xfrm>
            <a:off x="984250" y="1129562"/>
            <a:ext cx="4889500" cy="19628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691271-B959-49F2-BA61-BE855474996B}"/>
              </a:ext>
            </a:extLst>
          </p:cNvPr>
          <p:cNvSpPr/>
          <p:nvPr/>
        </p:nvSpPr>
        <p:spPr>
          <a:xfrm>
            <a:off x="984250" y="3532142"/>
            <a:ext cx="4889500" cy="217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5BE01E-4CE1-494E-B9FF-C7BC9D26B402}"/>
              </a:ext>
            </a:extLst>
          </p:cNvPr>
          <p:cNvSpPr/>
          <p:nvPr/>
        </p:nvSpPr>
        <p:spPr>
          <a:xfrm>
            <a:off x="984250" y="6143534"/>
            <a:ext cx="4889500" cy="20797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6E2136-F005-4B6D-A47A-A6AC5952A9E2}"/>
              </a:ext>
            </a:extLst>
          </p:cNvPr>
          <p:cNvSpPr/>
          <p:nvPr/>
        </p:nvSpPr>
        <p:spPr>
          <a:xfrm>
            <a:off x="2848012" y="3971835"/>
            <a:ext cx="2705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Model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</a:rPr>
              <a:t>Limitations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08FF52-4307-426F-A78B-51A553F76A77}"/>
              </a:ext>
            </a:extLst>
          </p:cNvPr>
          <p:cNvSpPr/>
          <p:nvPr/>
        </p:nvSpPr>
        <p:spPr>
          <a:xfrm>
            <a:off x="1231551" y="6667844"/>
            <a:ext cx="1483111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300" dirty="0">
                <a:latin typeface="+mj-lt"/>
              </a:rPr>
              <a:t>404-2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D61CFF-B6DF-4365-91A5-5FB07441F9DC}"/>
              </a:ext>
            </a:extLst>
          </p:cNvPr>
          <p:cNvSpPr/>
          <p:nvPr/>
        </p:nvSpPr>
        <p:spPr>
          <a:xfrm>
            <a:off x="2848012" y="6570855"/>
            <a:ext cx="19690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고급 와인에 대한 평가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260817-5351-4AD4-B68A-7BF4B1192F1B}"/>
              </a:ext>
            </a:extLst>
          </p:cNvPr>
          <p:cNvSpPr/>
          <p:nvPr/>
        </p:nvSpPr>
        <p:spPr>
          <a:xfrm>
            <a:off x="2848012" y="6947667"/>
            <a:ext cx="30257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해당 프로젝트는 와인의 대중화가 목적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고급와인에 대한 적절한 평가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46FB1DD-AA48-4020-B0DE-3158BEBDCF66}"/>
              </a:ext>
            </a:extLst>
          </p:cNvPr>
          <p:cNvSpPr/>
          <p:nvPr/>
        </p:nvSpPr>
        <p:spPr>
          <a:xfrm>
            <a:off x="1231551" y="1615101"/>
            <a:ext cx="14831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+mj-lt"/>
              </a:rPr>
              <a:t>404-1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2583297-C4EC-49C1-8A84-31F2EE6C1AD9}"/>
              </a:ext>
            </a:extLst>
          </p:cNvPr>
          <p:cNvSpPr/>
          <p:nvPr/>
        </p:nvSpPr>
        <p:spPr>
          <a:xfrm>
            <a:off x="2848012" y="1518112"/>
            <a:ext cx="19690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한국에서 생산된 와인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293260-8E71-40C3-8B66-F0CA373B725C}"/>
              </a:ext>
            </a:extLst>
          </p:cNvPr>
          <p:cNvSpPr/>
          <p:nvPr/>
        </p:nvSpPr>
        <p:spPr>
          <a:xfrm>
            <a:off x="2848012" y="1894924"/>
            <a:ext cx="270506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최근 한국에서도 와인 생산양이 급증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그러나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학습데이터에는 한국에 대한 데이터가 없으며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이에 대한 적절한 가격형성 불가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33F1F-3F8C-475A-BB67-17CC13DE11E2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331893-A9D4-4ECE-A2C3-3285ED0BDD5B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latin typeface="+mj-lt"/>
                <a:ea typeface="Calibri" pitchFamily="2" charset="-127"/>
              </a:endParaRPr>
            </a:p>
          </p:txBody>
        </p:sp>
        <p:cxnSp>
          <p:nvCxnSpPr>
            <p:cNvPr id="16" name="직선 연결선[R] 7">
              <a:extLst>
                <a:ext uri="{FF2B5EF4-FFF2-40B4-BE49-F238E27FC236}">
                  <a16:creationId xmlns:a16="http://schemas.microsoft.com/office/drawing/2014/main" id="{8F84502D-B8A8-41A0-8C4E-D6C4697B6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래픽 4" descr="경고">
            <a:extLst>
              <a:ext uri="{FF2B5EF4-FFF2-40B4-BE49-F238E27FC236}">
                <a16:creationId xmlns:a16="http://schemas.microsoft.com/office/drawing/2014/main" id="{0452A4ED-E68C-490D-93CD-36C87F5FE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8931" y="41147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7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7DA64C5E-5701-44E4-9B8C-461AC50D9D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73" r="24973"/>
          <a:stretch>
            <a:fillRect/>
          </a:stretch>
        </p:blipFill>
        <p:spPr/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CEDFF9-6FAA-4871-B825-F990F5A89181}"/>
              </a:ext>
            </a:extLst>
          </p:cNvPr>
          <p:cNvSpPr/>
          <p:nvPr/>
        </p:nvSpPr>
        <p:spPr>
          <a:xfrm>
            <a:off x="469900" y="527538"/>
            <a:ext cx="5919983" cy="8088926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9D0720-C5FB-4078-81A2-3B0B225370A2}"/>
              </a:ext>
            </a:extLst>
          </p:cNvPr>
          <p:cNvSpPr/>
          <p:nvPr/>
        </p:nvSpPr>
        <p:spPr>
          <a:xfrm>
            <a:off x="1282301" y="5879353"/>
            <a:ext cx="42933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+mj-lt"/>
              </a:rPr>
              <a:t>THANKS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7FB06-DBC6-440E-A4DC-F9DC8DB318C1}"/>
              </a:ext>
            </a:extLst>
          </p:cNvPr>
          <p:cNvSpPr txBox="1"/>
          <p:nvPr/>
        </p:nvSpPr>
        <p:spPr>
          <a:xfrm>
            <a:off x="2260910" y="3321422"/>
            <a:ext cx="233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Please enter your address.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B5ACA-8AB6-4B00-A494-E6976B1F13A8}"/>
              </a:ext>
            </a:extLst>
          </p:cNvPr>
          <p:cNvSpPr txBox="1"/>
          <p:nvPr/>
        </p:nvSpPr>
        <p:spPr>
          <a:xfrm>
            <a:off x="2260910" y="4132987"/>
            <a:ext cx="2336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englishmt4118@email.com</a:t>
            </a:r>
          </a:p>
        </p:txBody>
      </p:sp>
    </p:spTree>
    <p:extLst>
      <p:ext uri="{BB962C8B-B14F-4D97-AF65-F5344CB8AC3E}">
        <p14:creationId xmlns:p14="http://schemas.microsoft.com/office/powerpoint/2010/main" val="270922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D647FEDA-6D6E-4B7F-A258-2E88FFD0A4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0" r="21440"/>
          <a:stretch/>
        </p:blipFill>
        <p:spPr>
          <a:xfrm>
            <a:off x="3724508" y="0"/>
            <a:ext cx="3133492" cy="9144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8B43F8-1802-44BD-A606-621005BEB626}"/>
              </a:ext>
            </a:extLst>
          </p:cNvPr>
          <p:cNvSpPr/>
          <p:nvPr/>
        </p:nvSpPr>
        <p:spPr>
          <a:xfrm>
            <a:off x="489920" y="2612596"/>
            <a:ext cx="3340525" cy="493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lphaUcPeriod"/>
            </a:pPr>
            <a:r>
              <a:rPr lang="en-US" altLang="ko-KR" sz="2000" b="1" dirty="0">
                <a:solidFill>
                  <a:schemeClr val="bg1"/>
                </a:solidFill>
              </a:rPr>
              <a:t>Project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Outline</a:t>
            </a:r>
          </a:p>
          <a:p>
            <a:pPr marL="228600" indent="-228600">
              <a:lnSpc>
                <a:spcPct val="200000"/>
              </a:lnSpc>
              <a:buFont typeface="+mj-lt"/>
              <a:buAutoNum type="alphaUcPeriod"/>
            </a:pPr>
            <a:r>
              <a:rPr lang="en-US" altLang="ko-KR" sz="2000" b="1" dirty="0">
                <a:solidFill>
                  <a:schemeClr val="bg1"/>
                </a:solidFill>
              </a:rPr>
              <a:t>Project proposal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1) </a:t>
            </a:r>
            <a:r>
              <a:rPr lang="en-US" altLang="ko-KR" sz="2000" dirty="0" err="1">
                <a:solidFill>
                  <a:schemeClr val="bg1"/>
                </a:solidFill>
              </a:rPr>
              <a:t>smei</a:t>
            </a:r>
            <a:r>
              <a:rPr lang="en-US" altLang="ko-KR" sz="2000" dirty="0">
                <a:solidFill>
                  <a:schemeClr val="bg1"/>
                </a:solidFill>
              </a:rPr>
              <a:t>-RCEP </a:t>
            </a:r>
            <a:r>
              <a:rPr lang="en-US" altLang="ko-KR" sz="2000" dirty="0" err="1">
                <a:solidFill>
                  <a:schemeClr val="bg1"/>
                </a:solidFill>
              </a:rPr>
              <a:t>backData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2) generalization of Wine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   3) hypothesis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C. Machine learning Model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D. Report Analysis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E. Model Limitations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82C6E0-FC04-4197-A43E-46CC8D9E1EF1}"/>
              </a:ext>
            </a:extLst>
          </p:cNvPr>
          <p:cNvSpPr/>
          <p:nvPr/>
        </p:nvSpPr>
        <p:spPr>
          <a:xfrm>
            <a:off x="489921" y="1262610"/>
            <a:ext cx="212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About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310763-7200-48E6-A55A-D09AF15CB230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7C2E00-2E45-470B-A387-841EF9A4B819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solidFill>
                    <a:schemeClr val="bg2"/>
                  </a:solidFill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solidFill>
                  <a:schemeClr val="bg2"/>
                </a:solidFill>
                <a:latin typeface="+mj-lt"/>
                <a:ea typeface="Calibri" pitchFamily="2" charset="-127"/>
              </a:endParaRPr>
            </a:p>
          </p:txBody>
        </p:sp>
        <p:cxnSp>
          <p:nvCxnSpPr>
            <p:cNvPr id="10" name="직선 연결선[R] 7">
              <a:extLst>
                <a:ext uri="{FF2B5EF4-FFF2-40B4-BE49-F238E27FC236}">
                  <a16:creationId xmlns:a16="http://schemas.microsoft.com/office/drawing/2014/main" id="{41FCB95B-F4E8-43A4-AB18-28042820F48C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632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B20D2289-01EF-4F39-924E-1FE2966DCB6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7" r="21867"/>
          <a:stretch>
            <a:fillRect/>
          </a:stretch>
        </p:blipFill>
        <p:spPr>
          <a:xfrm>
            <a:off x="740224" y="2033554"/>
            <a:ext cx="2688776" cy="253844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A49202-4B13-49CA-893D-7B0B829E4A84}"/>
              </a:ext>
            </a:extLst>
          </p:cNvPr>
          <p:cNvSpPr/>
          <p:nvPr/>
        </p:nvSpPr>
        <p:spPr>
          <a:xfrm>
            <a:off x="2916396" y="4200948"/>
            <a:ext cx="3201380" cy="2180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127000" dir="13500000" algn="b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CC9D8E-298A-4E1D-B6BF-C7C8E893AACA}"/>
              </a:ext>
            </a:extLst>
          </p:cNvPr>
          <p:cNvSpPr/>
          <p:nvPr/>
        </p:nvSpPr>
        <p:spPr>
          <a:xfrm>
            <a:off x="3217571" y="4724129"/>
            <a:ext cx="25990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RCEP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2CB4EE-587C-4D76-83AB-C12968C3CD64}"/>
              </a:ext>
            </a:extLst>
          </p:cNvPr>
          <p:cNvSpPr/>
          <p:nvPr/>
        </p:nvSpPr>
        <p:spPr>
          <a:xfrm>
            <a:off x="4245883" y="3013232"/>
            <a:ext cx="18718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Lorem ipsum dolor sit </a:t>
            </a:r>
            <a:r>
              <a:rPr lang="en-US" altLang="ko-KR" sz="1100" dirty="0" err="1">
                <a:solidFill>
                  <a:schemeClr val="accent1"/>
                </a:solidFill>
              </a:rPr>
              <a:t>amet</a:t>
            </a:r>
            <a:r>
              <a:rPr lang="en-US" altLang="ko-KR" sz="1100" dirty="0">
                <a:solidFill>
                  <a:schemeClr val="accent1"/>
                </a:solidFill>
              </a:rPr>
              <a:t>, utroque </a:t>
            </a:r>
            <a:r>
              <a:rPr lang="en-US" altLang="ko-KR" sz="1100" dirty="0" err="1">
                <a:solidFill>
                  <a:schemeClr val="accent1"/>
                </a:solidFill>
              </a:rPr>
              <a:t>antiopam</a:t>
            </a:r>
            <a:r>
              <a:rPr lang="en-US" altLang="ko-KR" sz="1100" dirty="0">
                <a:solidFill>
                  <a:schemeClr val="accent1"/>
                </a:solidFill>
              </a:rPr>
              <a:t> id sea, no </a:t>
            </a:r>
            <a:r>
              <a:rPr lang="en-US" altLang="ko-KR" sz="1100" dirty="0" err="1">
                <a:solidFill>
                  <a:schemeClr val="accent1"/>
                </a:solidFill>
              </a:rPr>
              <a:t>nibh</a:t>
            </a:r>
            <a:r>
              <a:rPr lang="en-US" altLang="ko-KR" sz="1100" dirty="0">
                <a:solidFill>
                  <a:schemeClr val="accent1"/>
                </a:solidFill>
              </a:rPr>
              <a:t> </a:t>
            </a:r>
            <a:r>
              <a:rPr lang="en-US" altLang="ko-KR" sz="1100" dirty="0" err="1">
                <a:solidFill>
                  <a:schemeClr val="accent1"/>
                </a:solidFill>
              </a:rPr>
              <a:t>quas</a:t>
            </a:r>
            <a:r>
              <a:rPr lang="en-US" altLang="ko-KR" sz="1100" dirty="0">
                <a:solidFill>
                  <a:schemeClr val="accent1"/>
                </a:solidFill>
              </a:rPr>
              <a:t> </a:t>
            </a:r>
            <a:r>
              <a:rPr lang="en-US" altLang="ko-KR" sz="1100" dirty="0" err="1">
                <a:solidFill>
                  <a:schemeClr val="accent1"/>
                </a:solidFill>
              </a:rPr>
              <a:t>autem</a:t>
            </a:r>
            <a:r>
              <a:rPr lang="en-US" altLang="ko-KR" sz="1100" dirty="0">
                <a:solidFill>
                  <a:schemeClr val="accent1"/>
                </a:solidFill>
              </a:rPr>
              <a:t> qui, duo </a:t>
            </a:r>
            <a:r>
              <a:rPr lang="en-US" altLang="ko-KR" sz="1100" dirty="0" err="1">
                <a:solidFill>
                  <a:schemeClr val="accent1"/>
                </a:solidFill>
              </a:rPr>
              <a:t>vocent</a:t>
            </a:r>
            <a:r>
              <a:rPr lang="en-US" altLang="ko-KR" sz="1100" dirty="0">
                <a:solidFill>
                  <a:schemeClr val="accent1"/>
                </a:solidFill>
              </a:rPr>
              <a:t> </a:t>
            </a:r>
            <a:r>
              <a:rPr lang="en-US" altLang="ko-KR" sz="1100" dirty="0" err="1">
                <a:solidFill>
                  <a:schemeClr val="accent1"/>
                </a:solidFill>
              </a:rPr>
              <a:t>iracundia</a:t>
            </a:r>
            <a:r>
              <a:rPr lang="en-US" altLang="ko-KR" sz="1100" dirty="0">
                <a:solidFill>
                  <a:schemeClr val="accent1"/>
                </a:solidFill>
              </a:rPr>
              <a:t> </a:t>
            </a:r>
            <a:r>
              <a:rPr lang="en-US" altLang="ko-KR" sz="1100" dirty="0" err="1">
                <a:solidFill>
                  <a:schemeClr val="accent1"/>
                </a:solidFill>
              </a:rPr>
              <a:t>pertinacia</a:t>
            </a:r>
            <a:r>
              <a:rPr lang="en-US" altLang="ko-KR" sz="1100" dirty="0">
                <a:solidFill>
                  <a:schemeClr val="accent1"/>
                </a:solidFill>
              </a:rPr>
              <a:t> at. 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E7C6E9-7C8B-4445-93FD-1FEC2490B38F}"/>
              </a:ext>
            </a:extLst>
          </p:cNvPr>
          <p:cNvSpPr/>
          <p:nvPr/>
        </p:nvSpPr>
        <p:spPr>
          <a:xfrm>
            <a:off x="2720115" y="5538569"/>
            <a:ext cx="3593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Lorem ipsum dolor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A6241-855A-4881-991D-7C768DFF0B39}"/>
              </a:ext>
            </a:extLst>
          </p:cNvPr>
          <p:cNvSpPr/>
          <p:nvPr/>
        </p:nvSpPr>
        <p:spPr>
          <a:xfrm>
            <a:off x="740224" y="6736512"/>
            <a:ext cx="622928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 -. </a:t>
            </a:r>
            <a:r>
              <a:rPr lang="en-US" altLang="ko-KR" sz="2400" b="1" dirty="0"/>
              <a:t>RCEP</a:t>
            </a:r>
            <a:r>
              <a:rPr lang="ko-KR" altLang="en-US" sz="1600" dirty="0"/>
              <a:t>는 동남아시아 국가연합 회원국 </a:t>
            </a:r>
            <a:r>
              <a:rPr lang="en-US" altLang="ko-KR" sz="1600" dirty="0"/>
              <a:t>10</a:t>
            </a:r>
            <a:r>
              <a:rPr lang="ko-KR" altLang="en-US" sz="1600" dirty="0"/>
              <a:t>개국과</a:t>
            </a:r>
            <a:endParaRPr lang="en-US" altLang="ko-KR" sz="1600" dirty="0"/>
          </a:p>
          <a:p>
            <a:r>
              <a:rPr lang="ko-KR" altLang="en-US" sz="1600" dirty="0"/>
              <a:t>    동남아시아 국가 연합과 자유무역협정을</a:t>
            </a:r>
            <a:endParaRPr lang="en-US" altLang="ko-KR" sz="1600" dirty="0"/>
          </a:p>
          <a:p>
            <a:r>
              <a:rPr lang="ko-KR" altLang="en-US" sz="1600" dirty="0"/>
              <a:t>    체결한 대한민국</a:t>
            </a:r>
            <a:r>
              <a:rPr lang="en-US" altLang="ko-KR" sz="1600" dirty="0"/>
              <a:t>, </a:t>
            </a:r>
            <a:r>
              <a:rPr lang="ko-KR" altLang="en-US" sz="1600" dirty="0"/>
              <a:t>중화인민공화국</a:t>
            </a:r>
            <a:r>
              <a:rPr lang="en-US" altLang="ko-KR" sz="1600" dirty="0"/>
              <a:t>, </a:t>
            </a:r>
            <a:r>
              <a:rPr lang="ko-KR" altLang="en-US" sz="1600" dirty="0"/>
              <a:t>일본</a:t>
            </a:r>
            <a:r>
              <a:rPr lang="en-US" altLang="ko-KR" sz="1600" dirty="0"/>
              <a:t>, </a:t>
            </a:r>
            <a:r>
              <a:rPr lang="ko-KR" altLang="en-US" sz="1600" dirty="0"/>
              <a:t>오스트레일리아</a:t>
            </a:r>
            <a:r>
              <a:rPr lang="en-US" altLang="ko-KR" sz="1600" dirty="0"/>
              <a:t>, </a:t>
            </a:r>
          </a:p>
          <a:p>
            <a:r>
              <a:rPr lang="ko-KR" altLang="en-US" sz="1600" dirty="0"/>
              <a:t>    뉴질랜드가 참여하는 </a:t>
            </a:r>
            <a:r>
              <a:rPr lang="ko-KR" altLang="en-US" sz="2000" b="1" dirty="0"/>
              <a:t>자유 무역 협정</a:t>
            </a:r>
            <a:endParaRPr lang="en-US" altLang="ko-KR" sz="1400" b="1" dirty="0"/>
          </a:p>
          <a:p>
            <a:endParaRPr lang="en-US" altLang="ko-KR" sz="1600" dirty="0"/>
          </a:p>
          <a:p>
            <a:r>
              <a:rPr lang="en-US" altLang="ko-KR" b="1" dirty="0"/>
              <a:t> -. 2020</a:t>
            </a:r>
            <a:r>
              <a:rPr lang="ko-KR" altLang="en-US" b="1" dirty="0"/>
              <a:t>년 체결되었으며 실효성 있는 협정으로 평가 받음</a:t>
            </a:r>
            <a:endParaRPr lang="en-US" altLang="ko-KR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C2C34A-B787-4E39-A70D-14E4DFBE0A22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6AEA8-2A2F-4E9D-939C-92B161CF9B36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latin typeface="+mj-lt"/>
                <a:ea typeface="Calibri" pitchFamily="2" charset="-127"/>
              </a:endParaRPr>
            </a:p>
          </p:txBody>
        </p:sp>
        <p:cxnSp>
          <p:nvCxnSpPr>
            <p:cNvPr id="14" name="직선 연결선[R] 7">
              <a:extLst>
                <a:ext uri="{FF2B5EF4-FFF2-40B4-BE49-F238E27FC236}">
                  <a16:creationId xmlns:a16="http://schemas.microsoft.com/office/drawing/2014/main" id="{844A339C-8DF2-4EE1-9C04-727E592964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643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4D4D26AB-596A-40ED-A54C-56C232EA01D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55" r="20683"/>
          <a:stretch/>
        </p:blipFill>
        <p:spPr>
          <a:xfrm>
            <a:off x="3861412" y="0"/>
            <a:ext cx="2996588" cy="914400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9AE0A6-C405-4250-850D-C345679CC901}"/>
              </a:ext>
            </a:extLst>
          </p:cNvPr>
          <p:cNvSpPr/>
          <p:nvPr/>
        </p:nvSpPr>
        <p:spPr>
          <a:xfrm>
            <a:off x="585633" y="3066380"/>
            <a:ext cx="2855087" cy="2729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우리는 제</a:t>
            </a:r>
            <a:r>
              <a:rPr lang="en-US" altLang="ko-KR" b="1" dirty="0"/>
              <a:t> 2</a:t>
            </a:r>
            <a:r>
              <a:rPr lang="ko-KR" altLang="en-US" b="1" dirty="0"/>
              <a:t>의 </a:t>
            </a:r>
            <a:r>
              <a:rPr lang="en-US" altLang="ko-KR" b="1" dirty="0"/>
              <a:t>RCEP</a:t>
            </a:r>
            <a:r>
              <a:rPr lang="ko-KR" altLang="en-US" b="1" dirty="0"/>
              <a:t>를 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준비해야합니다</a:t>
            </a:r>
            <a:r>
              <a:rPr lang="en-US" altLang="ko-KR" b="1" dirty="0"/>
              <a:t>. 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600" b="1" dirty="0"/>
              <a:t>단순히 정부차원의 준비가 아니라 농민부터 기업인까지 </a:t>
            </a:r>
            <a:r>
              <a:rPr lang="ko-KR" altLang="en-US" sz="1600" b="1" u="sng" dirty="0"/>
              <a:t>공감대를 형성하는 것</a:t>
            </a:r>
            <a:r>
              <a:rPr lang="ko-KR" altLang="en-US" sz="1600" b="1" dirty="0"/>
              <a:t>이 중요합니다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78E5EF-503E-4E95-8683-88156652CE3F}"/>
              </a:ext>
            </a:extLst>
          </p:cNvPr>
          <p:cNvSpPr/>
          <p:nvPr/>
        </p:nvSpPr>
        <p:spPr>
          <a:xfrm>
            <a:off x="2996589" y="7731015"/>
            <a:ext cx="1653718" cy="74391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52400" dist="889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Government Manager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8E191B-64BF-43C3-B893-04F10701964D}"/>
              </a:ext>
            </a:extLst>
          </p:cNvPr>
          <p:cNvSpPr/>
          <p:nvPr/>
        </p:nvSpPr>
        <p:spPr>
          <a:xfrm>
            <a:off x="585633" y="2343105"/>
            <a:ext cx="119236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8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5BA147-0C95-41FB-8987-17484EBA3E57}"/>
              </a:ext>
            </a:extLst>
          </p:cNvPr>
          <p:cNvSpPr/>
          <p:nvPr/>
        </p:nvSpPr>
        <p:spPr>
          <a:xfrm>
            <a:off x="2889867" y="5709337"/>
            <a:ext cx="9715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8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E037E1-21FF-472A-9C3D-AAE6568D61FB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BF789C-AD5A-48C5-B59B-5C6BB2F994E4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latin typeface="+mj-lt"/>
                <a:ea typeface="Calibri" pitchFamily="2" charset="-127"/>
              </a:endParaRPr>
            </a:p>
          </p:txBody>
        </p:sp>
        <p:cxnSp>
          <p:nvCxnSpPr>
            <p:cNvPr id="12" name="직선 연결선[R] 7">
              <a:extLst>
                <a:ext uri="{FF2B5EF4-FFF2-40B4-BE49-F238E27FC236}">
                  <a16:creationId xmlns:a16="http://schemas.microsoft.com/office/drawing/2014/main" id="{827386C3-2D57-4719-BD01-F18B26346FD7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160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18390A-72AB-43D0-9D22-215F3CBE9122}"/>
              </a:ext>
            </a:extLst>
          </p:cNvPr>
          <p:cNvSpPr/>
          <p:nvPr/>
        </p:nvSpPr>
        <p:spPr>
          <a:xfrm>
            <a:off x="5417040" y="0"/>
            <a:ext cx="1440960" cy="9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E0DF374D-2FC2-47C9-8809-293009013A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08" r="16008"/>
          <a:stretch>
            <a:fillRect/>
          </a:stretch>
        </p:blipFill>
        <p:spPr/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3F6D637F-9469-40E4-B7AC-3ACF8AF57F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22" r="15922"/>
          <a:stretch>
            <a:fillRect/>
          </a:stretch>
        </p:blipFill>
        <p:spPr>
          <a:effectLst>
            <a:outerShdw blurRad="152400" dist="127000" dir="2700000" algn="tl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22" name="그림 개체 틀 21">
            <a:extLst>
              <a:ext uri="{FF2B5EF4-FFF2-40B4-BE49-F238E27FC236}">
                <a16:creationId xmlns:a16="http://schemas.microsoft.com/office/drawing/2014/main" id="{26B9CB9C-0982-4790-B761-FF159B1AE56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3" r="15993"/>
          <a:stretch>
            <a:fillRect/>
          </a:stretch>
        </p:blipFill>
        <p:spPr/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CCCDC19-93DE-4FAC-ADC8-C35A057B53BF}"/>
              </a:ext>
            </a:extLst>
          </p:cNvPr>
          <p:cNvSpPr/>
          <p:nvPr/>
        </p:nvSpPr>
        <p:spPr>
          <a:xfrm>
            <a:off x="866458" y="1701594"/>
            <a:ext cx="283240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>
                <a:latin typeface="+mj-lt"/>
              </a:rPr>
              <a:t>Project proposal</a:t>
            </a:r>
          </a:p>
          <a:p>
            <a:endParaRPr lang="en-US" altLang="ko-KR" sz="4400" dirty="0"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94B927-663D-4C61-A9B9-A381406C32E8}"/>
              </a:ext>
            </a:extLst>
          </p:cNvPr>
          <p:cNvSpPr/>
          <p:nvPr/>
        </p:nvSpPr>
        <p:spPr>
          <a:xfrm>
            <a:off x="0" y="5555902"/>
            <a:ext cx="122663" cy="2024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9010A1-F100-482A-8015-CAF5B632FA88}"/>
              </a:ext>
            </a:extLst>
          </p:cNvPr>
          <p:cNvSpPr/>
          <p:nvPr/>
        </p:nvSpPr>
        <p:spPr>
          <a:xfrm>
            <a:off x="863432" y="3441196"/>
            <a:ext cx="4198521" cy="5209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arenR"/>
            </a:pPr>
            <a:r>
              <a:rPr lang="ko-KR" altLang="en-US" sz="2000" b="1" dirty="0"/>
              <a:t>사전 데이터 분석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-. </a:t>
            </a:r>
            <a:r>
              <a:rPr lang="ko-KR" altLang="en-US" sz="1200" dirty="0"/>
              <a:t>관세 하락으로 인한 농민예상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    </a:t>
            </a:r>
            <a:r>
              <a:rPr lang="ko-KR" altLang="en-US" sz="1200" dirty="0"/>
              <a:t>피해 분석을 위한 데이터확보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-. </a:t>
            </a:r>
            <a:r>
              <a:rPr lang="ko-KR" altLang="en-US" sz="1200" dirty="0"/>
              <a:t>다른 나라와 와인 수입에 대한 협의 시</a:t>
            </a:r>
            <a:r>
              <a:rPr lang="en-US" altLang="ko-KR" sz="1200" dirty="0"/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       </a:t>
            </a:r>
            <a:r>
              <a:rPr lang="ko-KR" altLang="en-US" sz="1200" dirty="0"/>
              <a:t>필요한 데이터 확보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 </a:t>
            </a:r>
            <a:r>
              <a:rPr lang="en-US" altLang="ko-KR" sz="2000" b="1" dirty="0"/>
              <a:t>2)    </a:t>
            </a:r>
            <a:r>
              <a:rPr lang="ko-KR" altLang="en-US" sz="2000" b="1" dirty="0"/>
              <a:t>와인 가격 거품 제거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-. </a:t>
            </a:r>
            <a:r>
              <a:rPr lang="ko-KR" altLang="en-US" sz="1200" dirty="0"/>
              <a:t>생산되는 나라 및 지역에 따라 와인 가격 천차만별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   (ex.</a:t>
            </a:r>
            <a:r>
              <a:rPr lang="ko-KR" altLang="en-US" sz="1200" dirty="0"/>
              <a:t> </a:t>
            </a:r>
            <a:r>
              <a:rPr lang="en-US" altLang="ko-KR" sz="1200" dirty="0" err="1"/>
              <a:t>Reserva</a:t>
            </a:r>
            <a:r>
              <a:rPr lang="en-US" altLang="ko-KR" sz="1200" dirty="0"/>
              <a:t> / 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-. </a:t>
            </a:r>
            <a:r>
              <a:rPr lang="ko-KR" altLang="en-US" sz="1200" dirty="0"/>
              <a:t>와인 시음자의 인지도가 와인 가격에 반영됨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 </a:t>
            </a:r>
            <a:r>
              <a:rPr lang="en-US" altLang="ko-KR" sz="2000" b="1" dirty="0"/>
              <a:t>※    </a:t>
            </a:r>
            <a:r>
              <a:rPr lang="ko-KR" altLang="en-US" sz="2000" b="1" dirty="0"/>
              <a:t>가설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-. </a:t>
            </a:r>
            <a:r>
              <a:rPr lang="ko-KR" altLang="en-US" sz="1200" dirty="0"/>
              <a:t>와인은 생성되는 나라와 지역에 따라 영향을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  </a:t>
            </a:r>
            <a:r>
              <a:rPr lang="ko-KR" altLang="en-US" sz="1200" dirty="0"/>
              <a:t> 많이 받을 것으로 예측된다</a:t>
            </a:r>
            <a:r>
              <a:rPr lang="en-US" altLang="ko-KR" sz="1200" dirty="0"/>
              <a:t>. (</a:t>
            </a:r>
            <a:r>
              <a:rPr lang="ko-KR" altLang="en-US" sz="1200" dirty="0"/>
              <a:t>기후 영향</a:t>
            </a:r>
            <a:r>
              <a:rPr lang="en-US" altLang="ko-KR" sz="1200" dirty="0"/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BE3282-64C9-495F-BCB5-EA8A5142C3C8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77ED92-D8C6-4026-AE7A-165FA79FE0BF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latin typeface="+mj-lt"/>
                <a:ea typeface="Calibri" pitchFamily="2" charset="-127"/>
              </a:endParaRPr>
            </a:p>
          </p:txBody>
        </p:sp>
        <p:cxnSp>
          <p:nvCxnSpPr>
            <p:cNvPr id="12" name="직선 연결선[R] 7">
              <a:extLst>
                <a:ext uri="{FF2B5EF4-FFF2-40B4-BE49-F238E27FC236}">
                  <a16:creationId xmlns:a16="http://schemas.microsoft.com/office/drawing/2014/main" id="{702289ED-57FF-43FE-A438-A75A98CFCA68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769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B6645054-97D3-4467-859E-A77BBA5B4C1A}"/>
              </a:ext>
            </a:extLst>
          </p:cNvPr>
          <p:cNvSpPr/>
          <p:nvPr/>
        </p:nvSpPr>
        <p:spPr>
          <a:xfrm>
            <a:off x="959005" y="2431897"/>
            <a:ext cx="5106419" cy="642103"/>
          </a:xfrm>
          <a:custGeom>
            <a:avLst/>
            <a:gdLst>
              <a:gd name="connsiteX0" fmla="*/ 0 w 6092687"/>
              <a:gd name="connsiteY0" fmla="*/ 526774 h 526774"/>
              <a:gd name="connsiteX1" fmla="*/ 0 w 6092687"/>
              <a:gd name="connsiteY1" fmla="*/ 0 h 526774"/>
              <a:gd name="connsiteX2" fmla="*/ 6092687 w 6092687"/>
              <a:gd name="connsiteY2" fmla="*/ 0 h 526774"/>
              <a:gd name="connsiteX3" fmla="*/ 6092687 w 6092687"/>
              <a:gd name="connsiteY3" fmla="*/ 496956 h 52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2687" h="526774">
                <a:moveTo>
                  <a:pt x="0" y="526774"/>
                </a:moveTo>
                <a:lnTo>
                  <a:pt x="0" y="0"/>
                </a:lnTo>
                <a:lnTo>
                  <a:pt x="6092687" y="0"/>
                </a:lnTo>
                <a:lnTo>
                  <a:pt x="6092687" y="496956"/>
                </a:lnTo>
              </a:path>
            </a:pathLst>
          </a:custGeom>
          <a:noFill/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F7ABD2-1E90-44E8-ACCC-21840D242D9A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 flipH="1">
            <a:off x="3429000" y="1987827"/>
            <a:ext cx="1" cy="937744"/>
          </a:xfrm>
          <a:prstGeom prst="line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16EE03-2151-4C12-93F1-072E687424D9}"/>
              </a:ext>
            </a:extLst>
          </p:cNvPr>
          <p:cNvSpPr/>
          <p:nvPr/>
        </p:nvSpPr>
        <p:spPr>
          <a:xfrm>
            <a:off x="2247537" y="1234563"/>
            <a:ext cx="2362928" cy="75326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88900" dir="5400000" algn="t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Machine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            learning Model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C942EE-D3CF-4B91-BEE3-CABC17DAB7CB}"/>
              </a:ext>
            </a:extLst>
          </p:cNvPr>
          <p:cNvSpPr/>
          <p:nvPr/>
        </p:nvSpPr>
        <p:spPr>
          <a:xfrm>
            <a:off x="289979" y="2919549"/>
            <a:ext cx="1338052" cy="484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</a:rPr>
              <a:t>Linear Model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54C8A5-1F9D-494D-A20E-81E8CBFB02DB}"/>
              </a:ext>
            </a:extLst>
          </p:cNvPr>
          <p:cNvSpPr/>
          <p:nvPr/>
        </p:nvSpPr>
        <p:spPr>
          <a:xfrm>
            <a:off x="2759974" y="2925571"/>
            <a:ext cx="1338052" cy="484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</a:rPr>
              <a:t>Random Forest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A18F0C-554A-46EE-BAC3-03DDB74BAC52}"/>
              </a:ext>
            </a:extLst>
          </p:cNvPr>
          <p:cNvSpPr/>
          <p:nvPr/>
        </p:nvSpPr>
        <p:spPr>
          <a:xfrm>
            <a:off x="5400890" y="2919549"/>
            <a:ext cx="1338054" cy="4846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err="1">
                <a:solidFill>
                  <a:schemeClr val="accent1"/>
                </a:solidFill>
              </a:rPr>
              <a:t>XGBoost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5B5C7F-E027-4588-A897-9BF306E4A340}"/>
              </a:ext>
            </a:extLst>
          </p:cNvPr>
          <p:cNvSpPr/>
          <p:nvPr/>
        </p:nvSpPr>
        <p:spPr>
          <a:xfrm>
            <a:off x="289979" y="8580549"/>
            <a:ext cx="4832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※ </a:t>
            </a:r>
            <a:r>
              <a:rPr lang="ko-KR" altLang="en-US" sz="1400" dirty="0">
                <a:latin typeface="+mj-lt"/>
              </a:rPr>
              <a:t>해당점수는 샘플 되는 데이터에 따라 소폭 변동 될 수 있음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790F5B-ED00-4ED9-84A8-F577C7ADEB62}"/>
              </a:ext>
            </a:extLst>
          </p:cNvPr>
          <p:cNvSpPr/>
          <p:nvPr/>
        </p:nvSpPr>
        <p:spPr>
          <a:xfrm>
            <a:off x="2721169" y="4607524"/>
            <a:ext cx="1493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-. Tree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형 모델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-. Score:0.62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9E3F2E-6CCF-46D5-B261-8DB674795FDA}"/>
              </a:ext>
            </a:extLst>
          </p:cNvPr>
          <p:cNvSpPr/>
          <p:nvPr/>
        </p:nvSpPr>
        <p:spPr>
          <a:xfrm>
            <a:off x="201400" y="4574508"/>
            <a:ext cx="1493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기준모델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-. Score : 0.21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8254CB-AAEC-4CE3-ADA3-FD589A8FDF1B}"/>
              </a:ext>
            </a:extLst>
          </p:cNvPr>
          <p:cNvSpPr/>
          <p:nvPr/>
        </p:nvSpPr>
        <p:spPr>
          <a:xfrm>
            <a:off x="5289439" y="4607523"/>
            <a:ext cx="1493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-. Tree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형 모델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-. Score: 0.51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Freeform 333">
            <a:extLst>
              <a:ext uri="{FF2B5EF4-FFF2-40B4-BE49-F238E27FC236}">
                <a16:creationId xmlns:a16="http://schemas.microsoft.com/office/drawing/2014/main" id="{202B53CF-8C1F-4652-93D3-2A01F6578081}"/>
              </a:ext>
            </a:extLst>
          </p:cNvPr>
          <p:cNvSpPr>
            <a:spLocks noEditPoints="1"/>
          </p:cNvSpPr>
          <p:nvPr/>
        </p:nvSpPr>
        <p:spPr bwMode="auto">
          <a:xfrm>
            <a:off x="653866" y="3836456"/>
            <a:ext cx="337776" cy="265427"/>
          </a:xfrm>
          <a:custGeom>
            <a:avLst/>
            <a:gdLst>
              <a:gd name="T0" fmla="*/ 271 w 298"/>
              <a:gd name="T1" fmla="*/ 123 h 288"/>
              <a:gd name="T2" fmla="*/ 296 w 298"/>
              <a:gd name="T3" fmla="*/ 68 h 288"/>
              <a:gd name="T4" fmla="*/ 296 w 298"/>
              <a:gd name="T5" fmla="*/ 60 h 288"/>
              <a:gd name="T6" fmla="*/ 290 w 298"/>
              <a:gd name="T7" fmla="*/ 57 h 288"/>
              <a:gd name="T8" fmla="*/ 230 w 298"/>
              <a:gd name="T9" fmla="*/ 57 h 288"/>
              <a:gd name="T10" fmla="*/ 230 w 298"/>
              <a:gd name="T11" fmla="*/ 34 h 288"/>
              <a:gd name="T12" fmla="*/ 222 w 298"/>
              <a:gd name="T13" fmla="*/ 26 h 288"/>
              <a:gd name="T14" fmla="*/ 99 w 298"/>
              <a:gd name="T15" fmla="*/ 26 h 288"/>
              <a:gd name="T16" fmla="*/ 99 w 298"/>
              <a:gd name="T17" fmla="*/ 7 h 288"/>
              <a:gd name="T18" fmla="*/ 92 w 298"/>
              <a:gd name="T19" fmla="*/ 0 h 288"/>
              <a:gd name="T20" fmla="*/ 84 w 298"/>
              <a:gd name="T21" fmla="*/ 7 h 288"/>
              <a:gd name="T22" fmla="*/ 84 w 298"/>
              <a:gd name="T23" fmla="*/ 34 h 288"/>
              <a:gd name="T24" fmla="*/ 84 w 298"/>
              <a:gd name="T25" fmla="*/ 151 h 288"/>
              <a:gd name="T26" fmla="*/ 84 w 298"/>
              <a:gd name="T27" fmla="*/ 272 h 288"/>
              <a:gd name="T28" fmla="*/ 8 w 298"/>
              <a:gd name="T29" fmla="*/ 272 h 288"/>
              <a:gd name="T30" fmla="*/ 0 w 298"/>
              <a:gd name="T31" fmla="*/ 280 h 288"/>
              <a:gd name="T32" fmla="*/ 8 w 298"/>
              <a:gd name="T33" fmla="*/ 288 h 288"/>
              <a:gd name="T34" fmla="*/ 234 w 298"/>
              <a:gd name="T35" fmla="*/ 288 h 288"/>
              <a:gd name="T36" fmla="*/ 242 w 298"/>
              <a:gd name="T37" fmla="*/ 280 h 288"/>
              <a:gd name="T38" fmla="*/ 234 w 298"/>
              <a:gd name="T39" fmla="*/ 272 h 288"/>
              <a:gd name="T40" fmla="*/ 99 w 298"/>
              <a:gd name="T41" fmla="*/ 272 h 288"/>
              <a:gd name="T42" fmla="*/ 99 w 298"/>
              <a:gd name="T43" fmla="*/ 159 h 288"/>
              <a:gd name="T44" fmla="*/ 182 w 298"/>
              <a:gd name="T45" fmla="*/ 159 h 288"/>
              <a:gd name="T46" fmla="*/ 182 w 298"/>
              <a:gd name="T47" fmla="*/ 181 h 288"/>
              <a:gd name="T48" fmla="*/ 190 w 298"/>
              <a:gd name="T49" fmla="*/ 189 h 288"/>
              <a:gd name="T50" fmla="*/ 290 w 298"/>
              <a:gd name="T51" fmla="*/ 189 h 288"/>
              <a:gd name="T52" fmla="*/ 296 w 298"/>
              <a:gd name="T53" fmla="*/ 185 h 288"/>
              <a:gd name="T54" fmla="*/ 296 w 298"/>
              <a:gd name="T55" fmla="*/ 178 h 288"/>
              <a:gd name="T56" fmla="*/ 271 w 298"/>
              <a:gd name="T57" fmla="*/ 123 h 288"/>
              <a:gd name="T58" fmla="*/ 99 w 298"/>
              <a:gd name="T59" fmla="*/ 42 h 288"/>
              <a:gd name="T60" fmla="*/ 214 w 298"/>
              <a:gd name="T61" fmla="*/ 42 h 288"/>
              <a:gd name="T62" fmla="*/ 214 w 298"/>
              <a:gd name="T63" fmla="*/ 143 h 288"/>
              <a:gd name="T64" fmla="*/ 99 w 298"/>
              <a:gd name="T65" fmla="*/ 143 h 288"/>
              <a:gd name="T66" fmla="*/ 99 w 298"/>
              <a:gd name="T67" fmla="*/ 42 h 288"/>
              <a:gd name="T68" fmla="*/ 197 w 298"/>
              <a:gd name="T69" fmla="*/ 174 h 288"/>
              <a:gd name="T70" fmla="*/ 197 w 298"/>
              <a:gd name="T71" fmla="*/ 159 h 288"/>
              <a:gd name="T72" fmla="*/ 222 w 298"/>
              <a:gd name="T73" fmla="*/ 159 h 288"/>
              <a:gd name="T74" fmla="*/ 230 w 298"/>
              <a:gd name="T75" fmla="*/ 151 h 288"/>
              <a:gd name="T76" fmla="*/ 230 w 298"/>
              <a:gd name="T77" fmla="*/ 72 h 288"/>
              <a:gd name="T78" fmla="*/ 277 w 298"/>
              <a:gd name="T79" fmla="*/ 72 h 288"/>
              <a:gd name="T80" fmla="*/ 255 w 298"/>
              <a:gd name="T81" fmla="*/ 120 h 288"/>
              <a:gd name="T82" fmla="*/ 255 w 298"/>
              <a:gd name="T83" fmla="*/ 126 h 288"/>
              <a:gd name="T84" fmla="*/ 277 w 298"/>
              <a:gd name="T85" fmla="*/ 174 h 288"/>
              <a:gd name="T86" fmla="*/ 197 w 298"/>
              <a:gd name="T87" fmla="*/ 17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8" h="288">
                <a:moveTo>
                  <a:pt x="271" y="123"/>
                </a:moveTo>
                <a:cubicBezTo>
                  <a:pt x="296" y="68"/>
                  <a:pt x="296" y="68"/>
                  <a:pt x="296" y="68"/>
                </a:cubicBezTo>
                <a:cubicBezTo>
                  <a:pt x="298" y="65"/>
                  <a:pt x="297" y="62"/>
                  <a:pt x="296" y="60"/>
                </a:cubicBezTo>
                <a:cubicBezTo>
                  <a:pt x="295" y="58"/>
                  <a:pt x="292" y="57"/>
                  <a:pt x="290" y="57"/>
                </a:cubicBezTo>
                <a:cubicBezTo>
                  <a:pt x="230" y="57"/>
                  <a:pt x="230" y="57"/>
                  <a:pt x="230" y="57"/>
                </a:cubicBezTo>
                <a:cubicBezTo>
                  <a:pt x="230" y="34"/>
                  <a:pt x="230" y="34"/>
                  <a:pt x="230" y="34"/>
                </a:cubicBezTo>
                <a:cubicBezTo>
                  <a:pt x="230" y="30"/>
                  <a:pt x="226" y="26"/>
                  <a:pt x="222" y="26"/>
                </a:cubicBezTo>
                <a:cubicBezTo>
                  <a:pt x="99" y="26"/>
                  <a:pt x="99" y="26"/>
                  <a:pt x="99" y="26"/>
                </a:cubicBezTo>
                <a:cubicBezTo>
                  <a:pt x="99" y="7"/>
                  <a:pt x="99" y="7"/>
                  <a:pt x="99" y="7"/>
                </a:cubicBezTo>
                <a:cubicBezTo>
                  <a:pt x="99" y="3"/>
                  <a:pt x="96" y="0"/>
                  <a:pt x="92" y="0"/>
                </a:cubicBezTo>
                <a:cubicBezTo>
                  <a:pt x="87" y="0"/>
                  <a:pt x="84" y="3"/>
                  <a:pt x="84" y="7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151"/>
                  <a:pt x="84" y="151"/>
                  <a:pt x="84" y="151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8" y="272"/>
                  <a:pt x="8" y="272"/>
                  <a:pt x="8" y="272"/>
                </a:cubicBezTo>
                <a:cubicBezTo>
                  <a:pt x="4" y="272"/>
                  <a:pt x="0" y="276"/>
                  <a:pt x="0" y="280"/>
                </a:cubicBezTo>
                <a:cubicBezTo>
                  <a:pt x="0" y="284"/>
                  <a:pt x="4" y="288"/>
                  <a:pt x="8" y="288"/>
                </a:cubicBezTo>
                <a:cubicBezTo>
                  <a:pt x="234" y="288"/>
                  <a:pt x="234" y="288"/>
                  <a:pt x="234" y="288"/>
                </a:cubicBezTo>
                <a:cubicBezTo>
                  <a:pt x="239" y="288"/>
                  <a:pt x="242" y="284"/>
                  <a:pt x="242" y="280"/>
                </a:cubicBezTo>
                <a:cubicBezTo>
                  <a:pt x="242" y="276"/>
                  <a:pt x="239" y="272"/>
                  <a:pt x="234" y="272"/>
                </a:cubicBezTo>
                <a:cubicBezTo>
                  <a:pt x="99" y="272"/>
                  <a:pt x="99" y="272"/>
                  <a:pt x="99" y="272"/>
                </a:cubicBezTo>
                <a:cubicBezTo>
                  <a:pt x="99" y="159"/>
                  <a:pt x="99" y="159"/>
                  <a:pt x="99" y="159"/>
                </a:cubicBezTo>
                <a:cubicBezTo>
                  <a:pt x="182" y="159"/>
                  <a:pt x="182" y="159"/>
                  <a:pt x="182" y="159"/>
                </a:cubicBezTo>
                <a:cubicBezTo>
                  <a:pt x="182" y="181"/>
                  <a:pt x="182" y="181"/>
                  <a:pt x="182" y="181"/>
                </a:cubicBezTo>
                <a:cubicBezTo>
                  <a:pt x="182" y="185"/>
                  <a:pt x="186" y="189"/>
                  <a:pt x="190" y="189"/>
                </a:cubicBezTo>
                <a:cubicBezTo>
                  <a:pt x="290" y="189"/>
                  <a:pt x="290" y="189"/>
                  <a:pt x="290" y="189"/>
                </a:cubicBezTo>
                <a:cubicBezTo>
                  <a:pt x="292" y="189"/>
                  <a:pt x="295" y="188"/>
                  <a:pt x="296" y="185"/>
                </a:cubicBezTo>
                <a:cubicBezTo>
                  <a:pt x="297" y="183"/>
                  <a:pt x="298" y="180"/>
                  <a:pt x="296" y="178"/>
                </a:cubicBezTo>
                <a:lnTo>
                  <a:pt x="271" y="123"/>
                </a:lnTo>
                <a:close/>
                <a:moveTo>
                  <a:pt x="99" y="42"/>
                </a:moveTo>
                <a:cubicBezTo>
                  <a:pt x="214" y="42"/>
                  <a:pt x="214" y="42"/>
                  <a:pt x="214" y="42"/>
                </a:cubicBezTo>
                <a:cubicBezTo>
                  <a:pt x="214" y="143"/>
                  <a:pt x="214" y="143"/>
                  <a:pt x="214" y="143"/>
                </a:cubicBezTo>
                <a:cubicBezTo>
                  <a:pt x="99" y="143"/>
                  <a:pt x="99" y="143"/>
                  <a:pt x="99" y="143"/>
                </a:cubicBezTo>
                <a:lnTo>
                  <a:pt x="99" y="42"/>
                </a:lnTo>
                <a:close/>
                <a:moveTo>
                  <a:pt x="197" y="174"/>
                </a:moveTo>
                <a:cubicBezTo>
                  <a:pt x="197" y="159"/>
                  <a:pt x="197" y="159"/>
                  <a:pt x="197" y="159"/>
                </a:cubicBezTo>
                <a:cubicBezTo>
                  <a:pt x="222" y="159"/>
                  <a:pt x="222" y="159"/>
                  <a:pt x="222" y="159"/>
                </a:cubicBezTo>
                <a:cubicBezTo>
                  <a:pt x="226" y="159"/>
                  <a:pt x="230" y="155"/>
                  <a:pt x="230" y="151"/>
                </a:cubicBezTo>
                <a:cubicBezTo>
                  <a:pt x="230" y="72"/>
                  <a:pt x="230" y="72"/>
                  <a:pt x="230" y="72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55" y="120"/>
                  <a:pt x="255" y="120"/>
                  <a:pt x="255" y="120"/>
                </a:cubicBezTo>
                <a:cubicBezTo>
                  <a:pt x="254" y="122"/>
                  <a:pt x="254" y="124"/>
                  <a:pt x="255" y="126"/>
                </a:cubicBezTo>
                <a:cubicBezTo>
                  <a:pt x="277" y="174"/>
                  <a:pt x="277" y="174"/>
                  <a:pt x="277" y="174"/>
                </a:cubicBezTo>
                <a:lnTo>
                  <a:pt x="197" y="1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BADFAB-000D-4732-BC50-35D69F60F1DB}"/>
              </a:ext>
            </a:extLst>
          </p:cNvPr>
          <p:cNvGrpSpPr/>
          <p:nvPr/>
        </p:nvGrpSpPr>
        <p:grpSpPr>
          <a:xfrm>
            <a:off x="3324246" y="3798940"/>
            <a:ext cx="339732" cy="345482"/>
            <a:chOff x="2941638" y="3768725"/>
            <a:chExt cx="938212" cy="954088"/>
          </a:xfrm>
          <a:solidFill>
            <a:schemeClr val="accent1"/>
          </a:solidFill>
        </p:grpSpPr>
        <p:sp>
          <p:nvSpPr>
            <p:cNvPr id="47" name="Freeform 337">
              <a:extLst>
                <a:ext uri="{FF2B5EF4-FFF2-40B4-BE49-F238E27FC236}">
                  <a16:creationId xmlns:a16="http://schemas.microsoft.com/office/drawing/2014/main" id="{59BCCB0B-B6D4-4CC2-B9B4-E6FB3CC0B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1638" y="3768725"/>
              <a:ext cx="708025" cy="706438"/>
            </a:xfrm>
            <a:custGeom>
              <a:avLst/>
              <a:gdLst>
                <a:gd name="T0" fmla="*/ 177 w 235"/>
                <a:gd name="T1" fmla="*/ 193 h 234"/>
                <a:gd name="T2" fmla="*/ 212 w 235"/>
                <a:gd name="T3" fmla="*/ 183 h 234"/>
                <a:gd name="T4" fmla="*/ 227 w 235"/>
                <a:gd name="T5" fmla="*/ 165 h 234"/>
                <a:gd name="T6" fmla="*/ 230 w 235"/>
                <a:gd name="T7" fmla="*/ 141 h 234"/>
                <a:gd name="T8" fmla="*/ 214 w 235"/>
                <a:gd name="T9" fmla="*/ 109 h 234"/>
                <a:gd name="T10" fmla="*/ 234 w 235"/>
                <a:gd name="T11" fmla="*/ 89 h 234"/>
                <a:gd name="T12" fmla="*/ 214 w 235"/>
                <a:gd name="T13" fmla="*/ 54 h 234"/>
                <a:gd name="T14" fmla="*/ 180 w 235"/>
                <a:gd name="T15" fmla="*/ 43 h 234"/>
                <a:gd name="T16" fmla="*/ 180 w 235"/>
                <a:gd name="T17" fmla="*/ 15 h 234"/>
                <a:gd name="T18" fmla="*/ 150 w 235"/>
                <a:gd name="T19" fmla="*/ 1 h 234"/>
                <a:gd name="T20" fmla="*/ 129 w 235"/>
                <a:gd name="T21" fmla="*/ 21 h 234"/>
                <a:gd name="T22" fmla="*/ 98 w 235"/>
                <a:gd name="T23" fmla="*/ 3 h 234"/>
                <a:gd name="T24" fmla="*/ 59 w 235"/>
                <a:gd name="T25" fmla="*/ 12 h 234"/>
                <a:gd name="T26" fmla="*/ 58 w 235"/>
                <a:gd name="T27" fmla="*/ 41 h 234"/>
                <a:gd name="T28" fmla="*/ 23 w 235"/>
                <a:gd name="T29" fmla="*/ 51 h 234"/>
                <a:gd name="T30" fmla="*/ 8 w 235"/>
                <a:gd name="T31" fmla="*/ 69 h 234"/>
                <a:gd name="T32" fmla="*/ 5 w 235"/>
                <a:gd name="T33" fmla="*/ 93 h 234"/>
                <a:gd name="T34" fmla="*/ 21 w 235"/>
                <a:gd name="T35" fmla="*/ 125 h 234"/>
                <a:gd name="T36" fmla="*/ 1 w 235"/>
                <a:gd name="T37" fmla="*/ 145 h 234"/>
                <a:gd name="T38" fmla="*/ 21 w 235"/>
                <a:gd name="T39" fmla="*/ 180 h 234"/>
                <a:gd name="T40" fmla="*/ 55 w 235"/>
                <a:gd name="T41" fmla="*/ 191 h 234"/>
                <a:gd name="T42" fmla="*/ 55 w 235"/>
                <a:gd name="T43" fmla="*/ 219 h 234"/>
                <a:gd name="T44" fmla="*/ 85 w 235"/>
                <a:gd name="T45" fmla="*/ 232 h 234"/>
                <a:gd name="T46" fmla="*/ 106 w 235"/>
                <a:gd name="T47" fmla="*/ 213 h 234"/>
                <a:gd name="T48" fmla="*/ 137 w 235"/>
                <a:gd name="T49" fmla="*/ 230 h 234"/>
                <a:gd name="T50" fmla="*/ 145 w 235"/>
                <a:gd name="T51" fmla="*/ 234 h 234"/>
                <a:gd name="T52" fmla="*/ 180 w 235"/>
                <a:gd name="T53" fmla="*/ 214 h 234"/>
                <a:gd name="T54" fmla="*/ 161 w 235"/>
                <a:gd name="T55" fmla="*/ 191 h 234"/>
                <a:gd name="T56" fmla="*/ 147 w 235"/>
                <a:gd name="T57" fmla="*/ 217 h 234"/>
                <a:gd name="T58" fmla="*/ 129 w 235"/>
                <a:gd name="T59" fmla="*/ 197 h 234"/>
                <a:gd name="T60" fmla="*/ 104 w 235"/>
                <a:gd name="T61" fmla="*/ 197 h 234"/>
                <a:gd name="T62" fmla="*/ 84 w 235"/>
                <a:gd name="T63" fmla="*/ 216 h 234"/>
                <a:gd name="T64" fmla="*/ 67 w 235"/>
                <a:gd name="T65" fmla="*/ 209 h 234"/>
                <a:gd name="T66" fmla="*/ 68 w 235"/>
                <a:gd name="T67" fmla="*/ 181 h 234"/>
                <a:gd name="T68" fmla="*/ 44 w 235"/>
                <a:gd name="T69" fmla="*/ 161 h 234"/>
                <a:gd name="T70" fmla="*/ 17 w 235"/>
                <a:gd name="T71" fmla="*/ 146 h 234"/>
                <a:gd name="T72" fmla="*/ 37 w 235"/>
                <a:gd name="T73" fmla="*/ 128 h 234"/>
                <a:gd name="T74" fmla="*/ 34 w 235"/>
                <a:gd name="T75" fmla="*/ 96 h 234"/>
                <a:gd name="T76" fmla="*/ 22 w 235"/>
                <a:gd name="T77" fmla="*/ 75 h 234"/>
                <a:gd name="T78" fmla="*/ 45 w 235"/>
                <a:gd name="T79" fmla="*/ 71 h 234"/>
                <a:gd name="T80" fmla="*/ 71 w 235"/>
                <a:gd name="T81" fmla="*/ 51 h 234"/>
                <a:gd name="T82" fmla="*/ 71 w 235"/>
                <a:gd name="T83" fmla="*/ 23 h 234"/>
                <a:gd name="T84" fmla="*/ 99 w 235"/>
                <a:gd name="T85" fmla="*/ 33 h 234"/>
                <a:gd name="T86" fmla="*/ 131 w 235"/>
                <a:gd name="T87" fmla="*/ 37 h 234"/>
                <a:gd name="T88" fmla="*/ 151 w 235"/>
                <a:gd name="T89" fmla="*/ 18 h 234"/>
                <a:gd name="T90" fmla="*/ 168 w 235"/>
                <a:gd name="T91" fmla="*/ 25 h 234"/>
                <a:gd name="T92" fmla="*/ 167 w 235"/>
                <a:gd name="T93" fmla="*/ 52 h 234"/>
                <a:gd name="T94" fmla="*/ 191 w 235"/>
                <a:gd name="T95" fmla="*/ 73 h 234"/>
                <a:gd name="T96" fmla="*/ 218 w 235"/>
                <a:gd name="T97" fmla="*/ 87 h 234"/>
                <a:gd name="T98" fmla="*/ 198 w 235"/>
                <a:gd name="T99" fmla="*/ 106 h 234"/>
                <a:gd name="T100" fmla="*/ 200 w 235"/>
                <a:gd name="T101" fmla="*/ 138 h 234"/>
                <a:gd name="T102" fmla="*/ 213 w 235"/>
                <a:gd name="T103" fmla="*/ 159 h 234"/>
                <a:gd name="T104" fmla="*/ 190 w 235"/>
                <a:gd name="T105" fmla="*/ 163 h 234"/>
                <a:gd name="T106" fmla="*/ 164 w 235"/>
                <a:gd name="T107" fmla="*/ 18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5" h="234">
                  <a:moveTo>
                    <a:pt x="180" y="214"/>
                  </a:moveTo>
                  <a:cubicBezTo>
                    <a:pt x="177" y="193"/>
                    <a:pt x="177" y="193"/>
                    <a:pt x="177" y="193"/>
                  </a:cubicBezTo>
                  <a:cubicBezTo>
                    <a:pt x="182" y="189"/>
                    <a:pt x="187" y="184"/>
                    <a:pt x="191" y="179"/>
                  </a:cubicBezTo>
                  <a:cubicBezTo>
                    <a:pt x="212" y="183"/>
                    <a:pt x="212" y="183"/>
                    <a:pt x="212" y="183"/>
                  </a:cubicBezTo>
                  <a:cubicBezTo>
                    <a:pt x="215" y="184"/>
                    <a:pt x="218" y="182"/>
                    <a:pt x="220" y="180"/>
                  </a:cubicBezTo>
                  <a:cubicBezTo>
                    <a:pt x="223" y="175"/>
                    <a:pt x="225" y="170"/>
                    <a:pt x="227" y="165"/>
                  </a:cubicBezTo>
                  <a:cubicBezTo>
                    <a:pt x="230" y="160"/>
                    <a:pt x="231" y="155"/>
                    <a:pt x="233" y="149"/>
                  </a:cubicBezTo>
                  <a:cubicBezTo>
                    <a:pt x="234" y="146"/>
                    <a:pt x="233" y="143"/>
                    <a:pt x="230" y="141"/>
                  </a:cubicBezTo>
                  <a:cubicBezTo>
                    <a:pt x="213" y="129"/>
                    <a:pt x="213" y="129"/>
                    <a:pt x="213" y="129"/>
                  </a:cubicBezTo>
                  <a:cubicBezTo>
                    <a:pt x="214" y="122"/>
                    <a:pt x="214" y="115"/>
                    <a:pt x="214" y="109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4" y="95"/>
                    <a:pt x="235" y="92"/>
                    <a:pt x="234" y="89"/>
                  </a:cubicBezTo>
                  <a:cubicBezTo>
                    <a:pt x="231" y="78"/>
                    <a:pt x="227" y="68"/>
                    <a:pt x="222" y="58"/>
                  </a:cubicBezTo>
                  <a:cubicBezTo>
                    <a:pt x="220" y="55"/>
                    <a:pt x="217" y="54"/>
                    <a:pt x="214" y="54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89" y="52"/>
                    <a:pt x="185" y="47"/>
                    <a:pt x="180" y="4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20"/>
                    <a:pt x="183" y="16"/>
                    <a:pt x="180" y="15"/>
                  </a:cubicBezTo>
                  <a:cubicBezTo>
                    <a:pt x="175" y="12"/>
                    <a:pt x="170" y="9"/>
                    <a:pt x="165" y="7"/>
                  </a:cubicBezTo>
                  <a:cubicBezTo>
                    <a:pt x="160" y="5"/>
                    <a:pt x="155" y="3"/>
                    <a:pt x="150" y="1"/>
                  </a:cubicBezTo>
                  <a:cubicBezTo>
                    <a:pt x="147" y="1"/>
                    <a:pt x="143" y="2"/>
                    <a:pt x="141" y="4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3" y="20"/>
                    <a:pt x="116" y="20"/>
                    <a:pt x="109" y="21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6" y="1"/>
                    <a:pt x="93" y="0"/>
                    <a:pt x="90" y="0"/>
                  </a:cubicBezTo>
                  <a:cubicBezTo>
                    <a:pt x="79" y="3"/>
                    <a:pt x="68" y="7"/>
                    <a:pt x="59" y="12"/>
                  </a:cubicBezTo>
                  <a:cubicBezTo>
                    <a:pt x="56" y="14"/>
                    <a:pt x="54" y="17"/>
                    <a:pt x="55" y="2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3" y="45"/>
                    <a:pt x="48" y="50"/>
                    <a:pt x="44" y="55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0" y="50"/>
                    <a:pt x="17" y="52"/>
                    <a:pt x="15" y="54"/>
                  </a:cubicBezTo>
                  <a:cubicBezTo>
                    <a:pt x="12" y="59"/>
                    <a:pt x="10" y="64"/>
                    <a:pt x="8" y="69"/>
                  </a:cubicBezTo>
                  <a:cubicBezTo>
                    <a:pt x="5" y="74"/>
                    <a:pt x="3" y="79"/>
                    <a:pt x="2" y="85"/>
                  </a:cubicBezTo>
                  <a:cubicBezTo>
                    <a:pt x="1" y="88"/>
                    <a:pt x="2" y="91"/>
                    <a:pt x="5" y="93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1" y="112"/>
                    <a:pt x="21" y="118"/>
                    <a:pt x="21" y="125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1" y="139"/>
                    <a:pt x="0" y="142"/>
                    <a:pt x="1" y="145"/>
                  </a:cubicBezTo>
                  <a:cubicBezTo>
                    <a:pt x="3" y="156"/>
                    <a:pt x="8" y="166"/>
                    <a:pt x="13" y="176"/>
                  </a:cubicBezTo>
                  <a:cubicBezTo>
                    <a:pt x="15" y="179"/>
                    <a:pt x="18" y="180"/>
                    <a:pt x="21" y="180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6" y="182"/>
                    <a:pt x="50" y="186"/>
                    <a:pt x="55" y="191"/>
                  </a:cubicBezTo>
                  <a:cubicBezTo>
                    <a:pt x="51" y="211"/>
                    <a:pt x="51" y="211"/>
                    <a:pt x="51" y="211"/>
                  </a:cubicBezTo>
                  <a:cubicBezTo>
                    <a:pt x="51" y="214"/>
                    <a:pt x="52" y="217"/>
                    <a:pt x="55" y="219"/>
                  </a:cubicBezTo>
                  <a:cubicBezTo>
                    <a:pt x="60" y="222"/>
                    <a:pt x="65" y="225"/>
                    <a:pt x="70" y="227"/>
                  </a:cubicBezTo>
                  <a:cubicBezTo>
                    <a:pt x="75" y="229"/>
                    <a:pt x="80" y="231"/>
                    <a:pt x="85" y="232"/>
                  </a:cubicBezTo>
                  <a:cubicBezTo>
                    <a:pt x="88" y="233"/>
                    <a:pt x="92" y="232"/>
                    <a:pt x="94" y="230"/>
                  </a:cubicBezTo>
                  <a:cubicBezTo>
                    <a:pt x="106" y="213"/>
                    <a:pt x="106" y="213"/>
                    <a:pt x="106" y="213"/>
                  </a:cubicBezTo>
                  <a:cubicBezTo>
                    <a:pt x="112" y="214"/>
                    <a:pt x="119" y="214"/>
                    <a:pt x="126" y="213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9" y="233"/>
                    <a:pt x="141" y="234"/>
                    <a:pt x="144" y="234"/>
                  </a:cubicBezTo>
                  <a:cubicBezTo>
                    <a:pt x="144" y="234"/>
                    <a:pt x="145" y="234"/>
                    <a:pt x="145" y="234"/>
                  </a:cubicBezTo>
                  <a:cubicBezTo>
                    <a:pt x="156" y="231"/>
                    <a:pt x="167" y="227"/>
                    <a:pt x="176" y="221"/>
                  </a:cubicBezTo>
                  <a:cubicBezTo>
                    <a:pt x="179" y="220"/>
                    <a:pt x="181" y="217"/>
                    <a:pt x="180" y="214"/>
                  </a:cubicBezTo>
                  <a:close/>
                  <a:moveTo>
                    <a:pt x="164" y="183"/>
                  </a:moveTo>
                  <a:cubicBezTo>
                    <a:pt x="162" y="185"/>
                    <a:pt x="161" y="188"/>
                    <a:pt x="161" y="191"/>
                  </a:cubicBezTo>
                  <a:cubicBezTo>
                    <a:pt x="164" y="210"/>
                    <a:pt x="164" y="210"/>
                    <a:pt x="164" y="210"/>
                  </a:cubicBezTo>
                  <a:cubicBezTo>
                    <a:pt x="159" y="213"/>
                    <a:pt x="153" y="215"/>
                    <a:pt x="147" y="217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34" y="199"/>
                    <a:pt x="132" y="197"/>
                    <a:pt x="129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0" y="198"/>
                    <a:pt x="112" y="198"/>
                    <a:pt x="104" y="197"/>
                  </a:cubicBezTo>
                  <a:cubicBezTo>
                    <a:pt x="101" y="196"/>
                    <a:pt x="98" y="198"/>
                    <a:pt x="96" y="200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81" y="215"/>
                    <a:pt x="78" y="214"/>
                    <a:pt x="76" y="213"/>
                  </a:cubicBezTo>
                  <a:cubicBezTo>
                    <a:pt x="73" y="212"/>
                    <a:pt x="70" y="210"/>
                    <a:pt x="67" y="209"/>
                  </a:cubicBezTo>
                  <a:cubicBezTo>
                    <a:pt x="71" y="189"/>
                    <a:pt x="71" y="189"/>
                    <a:pt x="71" y="189"/>
                  </a:cubicBezTo>
                  <a:cubicBezTo>
                    <a:pt x="72" y="186"/>
                    <a:pt x="71" y="183"/>
                    <a:pt x="68" y="181"/>
                  </a:cubicBezTo>
                  <a:cubicBezTo>
                    <a:pt x="62" y="176"/>
                    <a:pt x="56" y="171"/>
                    <a:pt x="51" y="164"/>
                  </a:cubicBezTo>
                  <a:cubicBezTo>
                    <a:pt x="50" y="161"/>
                    <a:pt x="47" y="160"/>
                    <a:pt x="44" y="161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1" y="158"/>
                    <a:pt x="19" y="152"/>
                    <a:pt x="17" y="146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6" y="134"/>
                    <a:pt x="37" y="131"/>
                    <a:pt x="37" y="128"/>
                  </a:cubicBezTo>
                  <a:cubicBezTo>
                    <a:pt x="36" y="120"/>
                    <a:pt x="36" y="111"/>
                    <a:pt x="37" y="103"/>
                  </a:cubicBezTo>
                  <a:cubicBezTo>
                    <a:pt x="38" y="100"/>
                    <a:pt x="37" y="97"/>
                    <a:pt x="34" y="9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1"/>
                    <a:pt x="20" y="78"/>
                    <a:pt x="22" y="75"/>
                  </a:cubicBezTo>
                  <a:cubicBezTo>
                    <a:pt x="23" y="72"/>
                    <a:pt x="24" y="70"/>
                    <a:pt x="26" y="67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8" y="71"/>
                    <a:pt x="51" y="70"/>
                    <a:pt x="53" y="68"/>
                  </a:cubicBezTo>
                  <a:cubicBezTo>
                    <a:pt x="58" y="61"/>
                    <a:pt x="64" y="55"/>
                    <a:pt x="71" y="51"/>
                  </a:cubicBezTo>
                  <a:cubicBezTo>
                    <a:pt x="73" y="49"/>
                    <a:pt x="74" y="46"/>
                    <a:pt x="74" y="4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6" y="21"/>
                    <a:pt x="82" y="18"/>
                    <a:pt x="88" y="1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1" y="36"/>
                    <a:pt x="104" y="37"/>
                    <a:pt x="107" y="36"/>
                  </a:cubicBezTo>
                  <a:cubicBezTo>
                    <a:pt x="115" y="35"/>
                    <a:pt x="123" y="36"/>
                    <a:pt x="131" y="37"/>
                  </a:cubicBezTo>
                  <a:cubicBezTo>
                    <a:pt x="134" y="37"/>
                    <a:pt x="137" y="36"/>
                    <a:pt x="139" y="34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9"/>
                    <a:pt x="156" y="20"/>
                    <a:pt x="159" y="21"/>
                  </a:cubicBezTo>
                  <a:cubicBezTo>
                    <a:pt x="162" y="22"/>
                    <a:pt x="165" y="24"/>
                    <a:pt x="168" y="2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3" y="48"/>
                    <a:pt x="164" y="51"/>
                    <a:pt x="167" y="52"/>
                  </a:cubicBezTo>
                  <a:cubicBezTo>
                    <a:pt x="173" y="57"/>
                    <a:pt x="179" y="63"/>
                    <a:pt x="184" y="70"/>
                  </a:cubicBezTo>
                  <a:cubicBezTo>
                    <a:pt x="185" y="72"/>
                    <a:pt x="188" y="74"/>
                    <a:pt x="191" y="73"/>
                  </a:cubicBezTo>
                  <a:cubicBezTo>
                    <a:pt x="211" y="70"/>
                    <a:pt x="211" y="70"/>
                    <a:pt x="211" y="70"/>
                  </a:cubicBezTo>
                  <a:cubicBezTo>
                    <a:pt x="214" y="76"/>
                    <a:pt x="216" y="82"/>
                    <a:pt x="218" y="87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9" y="100"/>
                    <a:pt x="198" y="103"/>
                    <a:pt x="198" y="106"/>
                  </a:cubicBezTo>
                  <a:cubicBezTo>
                    <a:pt x="199" y="114"/>
                    <a:pt x="199" y="123"/>
                    <a:pt x="197" y="131"/>
                  </a:cubicBezTo>
                  <a:cubicBezTo>
                    <a:pt x="197" y="134"/>
                    <a:pt x="198" y="136"/>
                    <a:pt x="200" y="138"/>
                  </a:cubicBezTo>
                  <a:cubicBezTo>
                    <a:pt x="217" y="150"/>
                    <a:pt x="217" y="150"/>
                    <a:pt x="217" y="150"/>
                  </a:cubicBezTo>
                  <a:cubicBezTo>
                    <a:pt x="216" y="153"/>
                    <a:pt x="215" y="156"/>
                    <a:pt x="213" y="159"/>
                  </a:cubicBezTo>
                  <a:cubicBezTo>
                    <a:pt x="212" y="161"/>
                    <a:pt x="211" y="164"/>
                    <a:pt x="209" y="167"/>
                  </a:cubicBezTo>
                  <a:cubicBezTo>
                    <a:pt x="190" y="163"/>
                    <a:pt x="190" y="163"/>
                    <a:pt x="190" y="163"/>
                  </a:cubicBezTo>
                  <a:cubicBezTo>
                    <a:pt x="187" y="163"/>
                    <a:pt x="184" y="164"/>
                    <a:pt x="182" y="166"/>
                  </a:cubicBezTo>
                  <a:cubicBezTo>
                    <a:pt x="177" y="173"/>
                    <a:pt x="171" y="178"/>
                    <a:pt x="164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38">
              <a:extLst>
                <a:ext uri="{FF2B5EF4-FFF2-40B4-BE49-F238E27FC236}">
                  <a16:creationId xmlns:a16="http://schemas.microsoft.com/office/drawing/2014/main" id="{054871DA-9DFB-4D55-90FA-ACC4AF900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5150" y="3952875"/>
              <a:ext cx="382588" cy="338138"/>
            </a:xfrm>
            <a:custGeom>
              <a:avLst/>
              <a:gdLst>
                <a:gd name="T0" fmla="*/ 86 w 127"/>
                <a:gd name="T1" fmla="*/ 4 h 112"/>
                <a:gd name="T2" fmla="*/ 63 w 127"/>
                <a:gd name="T3" fmla="*/ 0 h 112"/>
                <a:gd name="T4" fmla="*/ 12 w 127"/>
                <a:gd name="T5" fmla="*/ 33 h 112"/>
                <a:gd name="T6" fmla="*/ 41 w 127"/>
                <a:gd name="T7" fmla="*/ 107 h 112"/>
                <a:gd name="T8" fmla="*/ 63 w 127"/>
                <a:gd name="T9" fmla="*/ 112 h 112"/>
                <a:gd name="T10" fmla="*/ 115 w 127"/>
                <a:gd name="T11" fmla="*/ 78 h 112"/>
                <a:gd name="T12" fmla="*/ 86 w 127"/>
                <a:gd name="T13" fmla="*/ 4 h 112"/>
                <a:gd name="T14" fmla="*/ 101 w 127"/>
                <a:gd name="T15" fmla="*/ 72 h 112"/>
                <a:gd name="T16" fmla="*/ 63 w 127"/>
                <a:gd name="T17" fmla="*/ 97 h 112"/>
                <a:gd name="T18" fmla="*/ 47 w 127"/>
                <a:gd name="T19" fmla="*/ 93 h 112"/>
                <a:gd name="T20" fmla="*/ 26 w 127"/>
                <a:gd name="T21" fmla="*/ 40 h 112"/>
                <a:gd name="T22" fmla="*/ 63 w 127"/>
                <a:gd name="T23" fmla="*/ 15 h 112"/>
                <a:gd name="T24" fmla="*/ 80 w 127"/>
                <a:gd name="T25" fmla="*/ 19 h 112"/>
                <a:gd name="T26" fmla="*/ 101 w 127"/>
                <a:gd name="T27" fmla="*/ 7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12">
                  <a:moveTo>
                    <a:pt x="86" y="4"/>
                  </a:moveTo>
                  <a:cubicBezTo>
                    <a:pt x="79" y="1"/>
                    <a:pt x="71" y="0"/>
                    <a:pt x="63" y="0"/>
                  </a:cubicBezTo>
                  <a:cubicBezTo>
                    <a:pt x="41" y="0"/>
                    <a:pt x="21" y="13"/>
                    <a:pt x="12" y="33"/>
                  </a:cubicBezTo>
                  <a:cubicBezTo>
                    <a:pt x="0" y="62"/>
                    <a:pt x="13" y="95"/>
                    <a:pt x="41" y="107"/>
                  </a:cubicBezTo>
                  <a:cubicBezTo>
                    <a:pt x="48" y="111"/>
                    <a:pt x="56" y="112"/>
                    <a:pt x="63" y="112"/>
                  </a:cubicBezTo>
                  <a:cubicBezTo>
                    <a:pt x="86" y="112"/>
                    <a:pt x="106" y="99"/>
                    <a:pt x="115" y="78"/>
                  </a:cubicBezTo>
                  <a:cubicBezTo>
                    <a:pt x="127" y="50"/>
                    <a:pt x="114" y="17"/>
                    <a:pt x="86" y="4"/>
                  </a:cubicBezTo>
                  <a:close/>
                  <a:moveTo>
                    <a:pt x="101" y="72"/>
                  </a:moveTo>
                  <a:cubicBezTo>
                    <a:pt x="94" y="87"/>
                    <a:pt x="80" y="97"/>
                    <a:pt x="63" y="97"/>
                  </a:cubicBezTo>
                  <a:cubicBezTo>
                    <a:pt x="58" y="97"/>
                    <a:pt x="52" y="96"/>
                    <a:pt x="47" y="93"/>
                  </a:cubicBezTo>
                  <a:cubicBezTo>
                    <a:pt x="27" y="84"/>
                    <a:pt x="17" y="60"/>
                    <a:pt x="26" y="40"/>
                  </a:cubicBezTo>
                  <a:cubicBezTo>
                    <a:pt x="33" y="25"/>
                    <a:pt x="47" y="15"/>
                    <a:pt x="63" y="15"/>
                  </a:cubicBezTo>
                  <a:cubicBezTo>
                    <a:pt x="69" y="15"/>
                    <a:pt x="75" y="16"/>
                    <a:pt x="80" y="19"/>
                  </a:cubicBezTo>
                  <a:cubicBezTo>
                    <a:pt x="100" y="28"/>
                    <a:pt x="110" y="52"/>
                    <a:pt x="101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39">
              <a:extLst>
                <a:ext uri="{FF2B5EF4-FFF2-40B4-BE49-F238E27FC236}">
                  <a16:creationId xmlns:a16="http://schemas.microsoft.com/office/drawing/2014/main" id="{EE212AC7-0045-454D-B4AA-714B595B8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4400" y="4300538"/>
              <a:ext cx="425450" cy="422275"/>
            </a:xfrm>
            <a:custGeom>
              <a:avLst/>
              <a:gdLst>
                <a:gd name="T0" fmla="*/ 136 w 141"/>
                <a:gd name="T1" fmla="*/ 44 h 140"/>
                <a:gd name="T2" fmla="*/ 120 w 141"/>
                <a:gd name="T3" fmla="*/ 38 h 140"/>
                <a:gd name="T4" fmla="*/ 106 w 141"/>
                <a:gd name="T5" fmla="*/ 14 h 140"/>
                <a:gd name="T6" fmla="*/ 81 w 141"/>
                <a:gd name="T7" fmla="*/ 1 h 140"/>
                <a:gd name="T8" fmla="*/ 68 w 141"/>
                <a:gd name="T9" fmla="*/ 12 h 140"/>
                <a:gd name="T10" fmla="*/ 48 w 141"/>
                <a:gd name="T11" fmla="*/ 16 h 140"/>
                <a:gd name="T12" fmla="*/ 32 w 141"/>
                <a:gd name="T13" fmla="*/ 12 h 140"/>
                <a:gd name="T14" fmla="*/ 14 w 141"/>
                <a:gd name="T15" fmla="*/ 34 h 140"/>
                <a:gd name="T16" fmla="*/ 12 w 141"/>
                <a:gd name="T17" fmla="*/ 63 h 140"/>
                <a:gd name="T18" fmla="*/ 0 w 141"/>
                <a:gd name="T19" fmla="*/ 75 h 140"/>
                <a:gd name="T20" fmla="*/ 5 w 141"/>
                <a:gd name="T21" fmla="*/ 96 h 140"/>
                <a:gd name="T22" fmla="*/ 21 w 141"/>
                <a:gd name="T23" fmla="*/ 102 h 140"/>
                <a:gd name="T24" fmla="*/ 35 w 141"/>
                <a:gd name="T25" fmla="*/ 127 h 140"/>
                <a:gd name="T26" fmla="*/ 60 w 141"/>
                <a:gd name="T27" fmla="*/ 140 h 140"/>
                <a:gd name="T28" fmla="*/ 67 w 141"/>
                <a:gd name="T29" fmla="*/ 137 h 140"/>
                <a:gd name="T30" fmla="*/ 83 w 141"/>
                <a:gd name="T31" fmla="*/ 128 h 140"/>
                <a:gd name="T32" fmla="*/ 102 w 141"/>
                <a:gd name="T33" fmla="*/ 130 h 140"/>
                <a:gd name="T34" fmla="*/ 126 w 141"/>
                <a:gd name="T35" fmla="*/ 114 h 140"/>
                <a:gd name="T36" fmla="*/ 123 w 141"/>
                <a:gd name="T37" fmla="*/ 97 h 140"/>
                <a:gd name="T38" fmla="*/ 137 w 141"/>
                <a:gd name="T39" fmla="*/ 73 h 140"/>
                <a:gd name="T40" fmla="*/ 140 w 141"/>
                <a:gd name="T41" fmla="*/ 55 h 140"/>
                <a:gd name="T42" fmla="*/ 114 w 141"/>
                <a:gd name="T43" fmla="*/ 73 h 140"/>
                <a:gd name="T44" fmla="*/ 107 w 141"/>
                <a:gd name="T45" fmla="*/ 100 h 140"/>
                <a:gd name="T46" fmla="*/ 105 w 141"/>
                <a:gd name="T47" fmla="*/ 114 h 140"/>
                <a:gd name="T48" fmla="*/ 90 w 141"/>
                <a:gd name="T49" fmla="*/ 109 h 140"/>
                <a:gd name="T50" fmla="*/ 71 w 141"/>
                <a:gd name="T51" fmla="*/ 114 h 140"/>
                <a:gd name="T52" fmla="*/ 63 w 141"/>
                <a:gd name="T53" fmla="*/ 117 h 140"/>
                <a:gd name="T54" fmla="*/ 50 w 141"/>
                <a:gd name="T55" fmla="*/ 122 h 140"/>
                <a:gd name="T56" fmla="*/ 46 w 141"/>
                <a:gd name="T57" fmla="*/ 107 h 140"/>
                <a:gd name="T58" fmla="*/ 27 w 141"/>
                <a:gd name="T59" fmla="*/ 87 h 140"/>
                <a:gd name="T60" fmla="*/ 17 w 141"/>
                <a:gd name="T61" fmla="*/ 82 h 140"/>
                <a:gd name="T62" fmla="*/ 24 w 141"/>
                <a:gd name="T63" fmla="*/ 74 h 140"/>
                <a:gd name="T64" fmla="*/ 33 w 141"/>
                <a:gd name="T65" fmla="*/ 48 h 140"/>
                <a:gd name="T66" fmla="*/ 30 w 141"/>
                <a:gd name="T67" fmla="*/ 33 h 140"/>
                <a:gd name="T68" fmla="*/ 44 w 141"/>
                <a:gd name="T69" fmla="*/ 31 h 140"/>
                <a:gd name="T70" fmla="*/ 61 w 141"/>
                <a:gd name="T71" fmla="*/ 28 h 140"/>
                <a:gd name="T72" fmla="*/ 71 w 141"/>
                <a:gd name="T73" fmla="*/ 27 h 140"/>
                <a:gd name="T74" fmla="*/ 83 w 141"/>
                <a:gd name="T75" fmla="*/ 17 h 140"/>
                <a:gd name="T76" fmla="*/ 91 w 141"/>
                <a:gd name="T77" fmla="*/ 28 h 140"/>
                <a:gd name="T78" fmla="*/ 109 w 141"/>
                <a:gd name="T79" fmla="*/ 49 h 140"/>
                <a:gd name="T80" fmla="*/ 123 w 141"/>
                <a:gd name="T81" fmla="*/ 54 h 140"/>
                <a:gd name="T82" fmla="*/ 125 w 141"/>
                <a:gd name="T83" fmla="*/ 6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1" h="140">
                  <a:moveTo>
                    <a:pt x="140" y="55"/>
                  </a:moveTo>
                  <a:cubicBezTo>
                    <a:pt x="139" y="52"/>
                    <a:pt x="138" y="48"/>
                    <a:pt x="136" y="44"/>
                  </a:cubicBezTo>
                  <a:cubicBezTo>
                    <a:pt x="135" y="42"/>
                    <a:pt x="133" y="40"/>
                    <a:pt x="130" y="40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6" y="33"/>
                    <a:pt x="112" y="28"/>
                    <a:pt x="107" y="2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1"/>
                    <a:pt x="105" y="8"/>
                    <a:pt x="102" y="7"/>
                  </a:cubicBezTo>
                  <a:cubicBezTo>
                    <a:pt x="95" y="4"/>
                    <a:pt x="88" y="2"/>
                    <a:pt x="81" y="1"/>
                  </a:cubicBezTo>
                  <a:cubicBezTo>
                    <a:pt x="78" y="0"/>
                    <a:pt x="75" y="1"/>
                    <a:pt x="74" y="4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4" y="12"/>
                    <a:pt x="61" y="12"/>
                    <a:pt x="58" y="13"/>
                  </a:cubicBezTo>
                  <a:cubicBezTo>
                    <a:pt x="55" y="14"/>
                    <a:pt x="51" y="15"/>
                    <a:pt x="48" y="1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0"/>
                    <a:pt x="34" y="10"/>
                    <a:pt x="32" y="12"/>
                  </a:cubicBezTo>
                  <a:cubicBezTo>
                    <a:pt x="25" y="16"/>
                    <a:pt x="20" y="21"/>
                    <a:pt x="15" y="26"/>
                  </a:cubicBezTo>
                  <a:cubicBezTo>
                    <a:pt x="14" y="29"/>
                    <a:pt x="13" y="32"/>
                    <a:pt x="14" y="3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5" y="49"/>
                    <a:pt x="13" y="56"/>
                    <a:pt x="12" y="63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1" y="69"/>
                    <a:pt x="0" y="72"/>
                    <a:pt x="0" y="75"/>
                  </a:cubicBezTo>
                  <a:cubicBezTo>
                    <a:pt x="0" y="79"/>
                    <a:pt x="1" y="82"/>
                    <a:pt x="2" y="86"/>
                  </a:cubicBezTo>
                  <a:cubicBezTo>
                    <a:pt x="2" y="89"/>
                    <a:pt x="3" y="93"/>
                    <a:pt x="5" y="96"/>
                  </a:cubicBezTo>
                  <a:cubicBezTo>
                    <a:pt x="6" y="99"/>
                    <a:pt x="8" y="101"/>
                    <a:pt x="11" y="10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5" y="108"/>
                    <a:pt x="29" y="113"/>
                    <a:pt x="35" y="11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30"/>
                    <a:pt x="37" y="132"/>
                    <a:pt x="39" y="134"/>
                  </a:cubicBezTo>
                  <a:cubicBezTo>
                    <a:pt x="46" y="137"/>
                    <a:pt x="53" y="139"/>
                    <a:pt x="60" y="140"/>
                  </a:cubicBezTo>
                  <a:cubicBezTo>
                    <a:pt x="61" y="140"/>
                    <a:pt x="61" y="140"/>
                    <a:pt x="61" y="140"/>
                  </a:cubicBezTo>
                  <a:cubicBezTo>
                    <a:pt x="64" y="140"/>
                    <a:pt x="66" y="139"/>
                    <a:pt x="67" y="137"/>
                  </a:cubicBezTo>
                  <a:cubicBezTo>
                    <a:pt x="73" y="129"/>
                    <a:pt x="73" y="129"/>
                    <a:pt x="73" y="129"/>
                  </a:cubicBezTo>
                  <a:cubicBezTo>
                    <a:pt x="77" y="129"/>
                    <a:pt x="80" y="129"/>
                    <a:pt x="83" y="128"/>
                  </a:cubicBezTo>
                  <a:cubicBezTo>
                    <a:pt x="87" y="127"/>
                    <a:pt x="90" y="126"/>
                    <a:pt x="93" y="12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4" y="131"/>
                    <a:pt x="107" y="131"/>
                    <a:pt x="110" y="129"/>
                  </a:cubicBezTo>
                  <a:cubicBezTo>
                    <a:pt x="116" y="125"/>
                    <a:pt x="121" y="120"/>
                    <a:pt x="126" y="114"/>
                  </a:cubicBezTo>
                  <a:cubicBezTo>
                    <a:pt x="128" y="112"/>
                    <a:pt x="128" y="109"/>
                    <a:pt x="127" y="10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6" y="91"/>
                    <a:pt x="128" y="85"/>
                    <a:pt x="129" y="78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0" y="71"/>
                    <a:pt x="141" y="69"/>
                    <a:pt x="141" y="66"/>
                  </a:cubicBezTo>
                  <a:cubicBezTo>
                    <a:pt x="141" y="62"/>
                    <a:pt x="140" y="58"/>
                    <a:pt x="140" y="55"/>
                  </a:cubicBezTo>
                  <a:close/>
                  <a:moveTo>
                    <a:pt x="118" y="67"/>
                  </a:moveTo>
                  <a:cubicBezTo>
                    <a:pt x="115" y="68"/>
                    <a:pt x="114" y="71"/>
                    <a:pt x="114" y="73"/>
                  </a:cubicBezTo>
                  <a:cubicBezTo>
                    <a:pt x="114" y="80"/>
                    <a:pt x="111" y="87"/>
                    <a:pt x="108" y="93"/>
                  </a:cubicBezTo>
                  <a:cubicBezTo>
                    <a:pt x="107" y="95"/>
                    <a:pt x="106" y="98"/>
                    <a:pt x="107" y="100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09" y="110"/>
                    <a:pt x="107" y="112"/>
                    <a:pt x="105" y="114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5" y="108"/>
                    <a:pt x="92" y="108"/>
                    <a:pt x="90" y="109"/>
                  </a:cubicBezTo>
                  <a:cubicBezTo>
                    <a:pt x="87" y="111"/>
                    <a:pt x="83" y="112"/>
                    <a:pt x="80" y="113"/>
                  </a:cubicBezTo>
                  <a:cubicBezTo>
                    <a:pt x="77" y="114"/>
                    <a:pt x="74" y="114"/>
                    <a:pt x="71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67" y="114"/>
                    <a:pt x="65" y="115"/>
                    <a:pt x="63" y="117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5" y="123"/>
                    <a:pt x="53" y="123"/>
                    <a:pt x="50" y="122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0" y="110"/>
                    <a:pt x="48" y="108"/>
                    <a:pt x="46" y="107"/>
                  </a:cubicBezTo>
                  <a:cubicBezTo>
                    <a:pt x="41" y="103"/>
                    <a:pt x="36" y="97"/>
                    <a:pt x="33" y="91"/>
                  </a:cubicBezTo>
                  <a:cubicBezTo>
                    <a:pt x="31" y="89"/>
                    <a:pt x="29" y="88"/>
                    <a:pt x="27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5"/>
                    <a:pt x="17" y="84"/>
                    <a:pt x="17" y="82"/>
                  </a:cubicBezTo>
                  <a:cubicBezTo>
                    <a:pt x="16" y="81"/>
                    <a:pt x="16" y="80"/>
                    <a:pt x="16" y="78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6" y="72"/>
                    <a:pt x="27" y="70"/>
                    <a:pt x="27" y="68"/>
                  </a:cubicBezTo>
                  <a:cubicBezTo>
                    <a:pt x="28" y="61"/>
                    <a:pt x="30" y="54"/>
                    <a:pt x="33" y="48"/>
                  </a:cubicBezTo>
                  <a:cubicBezTo>
                    <a:pt x="35" y="46"/>
                    <a:pt x="35" y="43"/>
                    <a:pt x="34" y="4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1"/>
                    <a:pt x="34" y="29"/>
                    <a:pt x="36" y="27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7" y="32"/>
                    <a:pt x="49" y="33"/>
                    <a:pt x="51" y="31"/>
                  </a:cubicBezTo>
                  <a:cubicBezTo>
                    <a:pt x="55" y="30"/>
                    <a:pt x="58" y="29"/>
                    <a:pt x="61" y="28"/>
                  </a:cubicBezTo>
                  <a:cubicBezTo>
                    <a:pt x="64" y="27"/>
                    <a:pt x="67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4" y="27"/>
                    <a:pt x="76" y="26"/>
                    <a:pt x="78" y="24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6" y="17"/>
                    <a:pt x="88" y="18"/>
                    <a:pt x="91" y="19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31"/>
                    <a:pt x="93" y="33"/>
                    <a:pt x="95" y="34"/>
                  </a:cubicBezTo>
                  <a:cubicBezTo>
                    <a:pt x="101" y="38"/>
                    <a:pt x="105" y="43"/>
                    <a:pt x="109" y="49"/>
                  </a:cubicBezTo>
                  <a:cubicBezTo>
                    <a:pt x="110" y="52"/>
                    <a:pt x="112" y="53"/>
                    <a:pt x="114" y="53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4" y="56"/>
                    <a:pt x="124" y="57"/>
                    <a:pt x="124" y="58"/>
                  </a:cubicBezTo>
                  <a:cubicBezTo>
                    <a:pt x="125" y="60"/>
                    <a:pt x="125" y="61"/>
                    <a:pt x="125" y="62"/>
                  </a:cubicBezTo>
                  <a:lnTo>
                    <a:pt x="118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40">
              <a:extLst>
                <a:ext uri="{FF2B5EF4-FFF2-40B4-BE49-F238E27FC236}">
                  <a16:creationId xmlns:a16="http://schemas.microsoft.com/office/drawing/2014/main" id="{6DD6568D-26C0-4E0C-8889-45F830BAEC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1875" y="4421188"/>
              <a:ext cx="195263" cy="184150"/>
            </a:xfrm>
            <a:custGeom>
              <a:avLst/>
              <a:gdLst>
                <a:gd name="T0" fmla="*/ 32 w 65"/>
                <a:gd name="T1" fmla="*/ 0 h 61"/>
                <a:gd name="T2" fmla="*/ 25 w 65"/>
                <a:gd name="T3" fmla="*/ 1 h 61"/>
                <a:gd name="T4" fmla="*/ 6 w 65"/>
                <a:gd name="T5" fmla="*/ 14 h 61"/>
                <a:gd name="T6" fmla="*/ 2 w 65"/>
                <a:gd name="T7" fmla="*/ 37 h 61"/>
                <a:gd name="T8" fmla="*/ 32 w 65"/>
                <a:gd name="T9" fmla="*/ 61 h 61"/>
                <a:gd name="T10" fmla="*/ 38 w 65"/>
                <a:gd name="T11" fmla="*/ 60 h 61"/>
                <a:gd name="T12" fmla="*/ 61 w 65"/>
                <a:gd name="T13" fmla="*/ 24 h 61"/>
                <a:gd name="T14" fmla="*/ 32 w 65"/>
                <a:gd name="T15" fmla="*/ 0 h 61"/>
                <a:gd name="T16" fmla="*/ 35 w 65"/>
                <a:gd name="T17" fmla="*/ 45 h 61"/>
                <a:gd name="T18" fmla="*/ 17 w 65"/>
                <a:gd name="T19" fmla="*/ 34 h 61"/>
                <a:gd name="T20" fmla="*/ 19 w 65"/>
                <a:gd name="T21" fmla="*/ 22 h 61"/>
                <a:gd name="T22" fmla="*/ 28 w 65"/>
                <a:gd name="T23" fmla="*/ 16 h 61"/>
                <a:gd name="T24" fmla="*/ 32 w 65"/>
                <a:gd name="T25" fmla="*/ 15 h 61"/>
                <a:gd name="T26" fmla="*/ 46 w 65"/>
                <a:gd name="T27" fmla="*/ 27 h 61"/>
                <a:gd name="T28" fmla="*/ 35 w 65"/>
                <a:gd name="T29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1">
                  <a:moveTo>
                    <a:pt x="32" y="0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17" y="2"/>
                    <a:pt x="10" y="7"/>
                    <a:pt x="6" y="14"/>
                  </a:cubicBezTo>
                  <a:cubicBezTo>
                    <a:pt x="1" y="21"/>
                    <a:pt x="0" y="29"/>
                    <a:pt x="2" y="37"/>
                  </a:cubicBezTo>
                  <a:cubicBezTo>
                    <a:pt x="5" y="51"/>
                    <a:pt x="17" y="61"/>
                    <a:pt x="32" y="61"/>
                  </a:cubicBezTo>
                  <a:cubicBezTo>
                    <a:pt x="34" y="61"/>
                    <a:pt x="36" y="61"/>
                    <a:pt x="38" y="60"/>
                  </a:cubicBezTo>
                  <a:cubicBezTo>
                    <a:pt x="55" y="57"/>
                    <a:pt x="65" y="40"/>
                    <a:pt x="61" y="24"/>
                  </a:cubicBezTo>
                  <a:cubicBezTo>
                    <a:pt x="58" y="10"/>
                    <a:pt x="46" y="0"/>
                    <a:pt x="32" y="0"/>
                  </a:cubicBezTo>
                  <a:close/>
                  <a:moveTo>
                    <a:pt x="35" y="45"/>
                  </a:moveTo>
                  <a:cubicBezTo>
                    <a:pt x="27" y="47"/>
                    <a:pt x="19" y="42"/>
                    <a:pt x="17" y="34"/>
                  </a:cubicBezTo>
                  <a:cubicBezTo>
                    <a:pt x="16" y="30"/>
                    <a:pt x="17" y="26"/>
                    <a:pt x="19" y="22"/>
                  </a:cubicBezTo>
                  <a:cubicBezTo>
                    <a:pt x="21" y="19"/>
                    <a:pt x="24" y="16"/>
                    <a:pt x="28" y="16"/>
                  </a:cubicBezTo>
                  <a:cubicBezTo>
                    <a:pt x="29" y="15"/>
                    <a:pt x="30" y="15"/>
                    <a:pt x="32" y="15"/>
                  </a:cubicBezTo>
                  <a:cubicBezTo>
                    <a:pt x="39" y="15"/>
                    <a:pt x="45" y="20"/>
                    <a:pt x="46" y="27"/>
                  </a:cubicBezTo>
                  <a:cubicBezTo>
                    <a:pt x="48" y="35"/>
                    <a:pt x="43" y="43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1" name="Freeform 342">
            <a:extLst>
              <a:ext uri="{FF2B5EF4-FFF2-40B4-BE49-F238E27FC236}">
                <a16:creationId xmlns:a16="http://schemas.microsoft.com/office/drawing/2014/main" id="{56F05152-AA9B-4446-A976-4D386495654E}"/>
              </a:ext>
            </a:extLst>
          </p:cNvPr>
          <p:cNvSpPr>
            <a:spLocks noEditPoints="1"/>
          </p:cNvSpPr>
          <p:nvPr/>
        </p:nvSpPr>
        <p:spPr bwMode="auto">
          <a:xfrm>
            <a:off x="5804616" y="3841477"/>
            <a:ext cx="399518" cy="260406"/>
          </a:xfrm>
          <a:custGeom>
            <a:avLst/>
            <a:gdLst>
              <a:gd name="T0" fmla="*/ 355 w 366"/>
              <a:gd name="T1" fmla="*/ 166 h 238"/>
              <a:gd name="T2" fmla="*/ 333 w 366"/>
              <a:gd name="T3" fmla="*/ 175 h 238"/>
              <a:gd name="T4" fmla="*/ 333 w 366"/>
              <a:gd name="T5" fmla="*/ 126 h 238"/>
              <a:gd name="T6" fmla="*/ 356 w 366"/>
              <a:gd name="T7" fmla="*/ 135 h 238"/>
              <a:gd name="T8" fmla="*/ 366 w 366"/>
              <a:gd name="T9" fmla="*/ 127 h 238"/>
              <a:gd name="T10" fmla="*/ 348 w 366"/>
              <a:gd name="T11" fmla="*/ 68 h 238"/>
              <a:gd name="T12" fmla="*/ 318 w 366"/>
              <a:gd name="T13" fmla="*/ 71 h 238"/>
              <a:gd name="T14" fmla="*/ 315 w 366"/>
              <a:gd name="T15" fmla="*/ 58 h 238"/>
              <a:gd name="T16" fmla="*/ 281 w 366"/>
              <a:gd name="T17" fmla="*/ 0 h 238"/>
              <a:gd name="T18" fmla="*/ 247 w 366"/>
              <a:gd name="T19" fmla="*/ 57 h 238"/>
              <a:gd name="T20" fmla="*/ 243 w 366"/>
              <a:gd name="T21" fmla="*/ 72 h 238"/>
              <a:gd name="T22" fmla="*/ 214 w 366"/>
              <a:gd name="T23" fmla="*/ 68 h 238"/>
              <a:gd name="T24" fmla="*/ 211 w 366"/>
              <a:gd name="T25" fmla="*/ 68 h 238"/>
              <a:gd name="T26" fmla="*/ 179 w 366"/>
              <a:gd name="T27" fmla="*/ 58 h 238"/>
              <a:gd name="T28" fmla="*/ 145 w 366"/>
              <a:gd name="T29" fmla="*/ 0 h 238"/>
              <a:gd name="T30" fmla="*/ 112 w 366"/>
              <a:gd name="T31" fmla="*/ 57 h 238"/>
              <a:gd name="T32" fmla="*/ 80 w 366"/>
              <a:gd name="T33" fmla="*/ 68 h 238"/>
              <a:gd name="T34" fmla="*/ 61 w 366"/>
              <a:gd name="T35" fmla="*/ 86 h 238"/>
              <a:gd name="T36" fmla="*/ 63 w 366"/>
              <a:gd name="T37" fmla="*/ 119 h 238"/>
              <a:gd name="T38" fmla="*/ 40 w 366"/>
              <a:gd name="T39" fmla="*/ 111 h 238"/>
              <a:gd name="T40" fmla="*/ 0 w 366"/>
              <a:gd name="T41" fmla="*/ 151 h 238"/>
              <a:gd name="T42" fmla="*/ 40 w 366"/>
              <a:gd name="T43" fmla="*/ 191 h 238"/>
              <a:gd name="T44" fmla="*/ 63 w 366"/>
              <a:gd name="T45" fmla="*/ 181 h 238"/>
              <a:gd name="T46" fmla="*/ 61 w 366"/>
              <a:gd name="T47" fmla="*/ 220 h 238"/>
              <a:gd name="T48" fmla="*/ 213 w 366"/>
              <a:gd name="T49" fmla="*/ 238 h 238"/>
              <a:gd name="T50" fmla="*/ 214 w 366"/>
              <a:gd name="T51" fmla="*/ 238 h 238"/>
              <a:gd name="T52" fmla="*/ 366 w 366"/>
              <a:gd name="T53" fmla="*/ 220 h 238"/>
              <a:gd name="T54" fmla="*/ 361 w 366"/>
              <a:gd name="T55" fmla="*/ 167 h 238"/>
              <a:gd name="T56" fmla="*/ 74 w 366"/>
              <a:gd name="T57" fmla="*/ 171 h 238"/>
              <a:gd name="T58" fmla="*/ 40 w 366"/>
              <a:gd name="T59" fmla="*/ 175 h 238"/>
              <a:gd name="T60" fmla="*/ 15 w 366"/>
              <a:gd name="T61" fmla="*/ 151 h 238"/>
              <a:gd name="T62" fmla="*/ 40 w 366"/>
              <a:gd name="T63" fmla="*/ 126 h 238"/>
              <a:gd name="T64" fmla="*/ 74 w 366"/>
              <a:gd name="T65" fmla="*/ 131 h 238"/>
              <a:gd name="T66" fmla="*/ 78 w 366"/>
              <a:gd name="T67" fmla="*/ 84 h 238"/>
              <a:gd name="T68" fmla="*/ 125 w 366"/>
              <a:gd name="T69" fmla="*/ 50 h 238"/>
              <a:gd name="T70" fmla="*/ 145 w 366"/>
              <a:gd name="T71" fmla="*/ 15 h 238"/>
              <a:gd name="T72" fmla="*/ 165 w 366"/>
              <a:gd name="T73" fmla="*/ 51 h 238"/>
              <a:gd name="T74" fmla="*/ 196 w 366"/>
              <a:gd name="T75" fmla="*/ 86 h 238"/>
              <a:gd name="T76" fmla="*/ 199 w 366"/>
              <a:gd name="T77" fmla="*/ 119 h 238"/>
              <a:gd name="T78" fmla="*/ 175 w 366"/>
              <a:gd name="T79" fmla="*/ 111 h 238"/>
              <a:gd name="T80" fmla="*/ 135 w 366"/>
              <a:gd name="T81" fmla="*/ 151 h 238"/>
              <a:gd name="T82" fmla="*/ 175 w 366"/>
              <a:gd name="T83" fmla="*/ 191 h 238"/>
              <a:gd name="T84" fmla="*/ 198 w 366"/>
              <a:gd name="T85" fmla="*/ 181 h 238"/>
              <a:gd name="T86" fmla="*/ 196 w 366"/>
              <a:gd name="T87" fmla="*/ 220 h 238"/>
              <a:gd name="T88" fmla="*/ 78 w 366"/>
              <a:gd name="T89" fmla="*/ 222 h 238"/>
              <a:gd name="T90" fmla="*/ 351 w 366"/>
              <a:gd name="T91" fmla="*/ 220 h 238"/>
              <a:gd name="T92" fmla="*/ 214 w 366"/>
              <a:gd name="T93" fmla="*/ 222 h 238"/>
              <a:gd name="T94" fmla="*/ 209 w 366"/>
              <a:gd name="T95" fmla="*/ 171 h 238"/>
              <a:gd name="T96" fmla="*/ 181 w 366"/>
              <a:gd name="T97" fmla="*/ 172 h 238"/>
              <a:gd name="T98" fmla="*/ 158 w 366"/>
              <a:gd name="T99" fmla="*/ 168 h 238"/>
              <a:gd name="T100" fmla="*/ 158 w 366"/>
              <a:gd name="T101" fmla="*/ 133 h 238"/>
              <a:gd name="T102" fmla="*/ 183 w 366"/>
              <a:gd name="T103" fmla="*/ 129 h 238"/>
              <a:gd name="T104" fmla="*/ 209 w 366"/>
              <a:gd name="T105" fmla="*/ 131 h 238"/>
              <a:gd name="T106" fmla="*/ 213 w 366"/>
              <a:gd name="T107" fmla="*/ 84 h 238"/>
              <a:gd name="T108" fmla="*/ 264 w 366"/>
              <a:gd name="T109" fmla="*/ 81 h 238"/>
              <a:gd name="T110" fmla="*/ 257 w 366"/>
              <a:gd name="T111" fmla="*/ 40 h 238"/>
              <a:gd name="T112" fmla="*/ 306 w 366"/>
              <a:gd name="T113" fmla="*/ 40 h 238"/>
              <a:gd name="T114" fmla="*/ 298 w 366"/>
              <a:gd name="T115" fmla="*/ 81 h 238"/>
              <a:gd name="T116" fmla="*/ 349 w 366"/>
              <a:gd name="T117" fmla="*/ 84 h 238"/>
              <a:gd name="T118" fmla="*/ 351 w 366"/>
              <a:gd name="T119" fmla="*/ 117 h 238"/>
              <a:gd name="T120" fmla="*/ 333 w 366"/>
              <a:gd name="T121" fmla="*/ 111 h 238"/>
              <a:gd name="T122" fmla="*/ 333 w 366"/>
              <a:gd name="T123" fmla="*/ 191 h 238"/>
              <a:gd name="T124" fmla="*/ 351 w 366"/>
              <a:gd name="T125" fmla="*/ 183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6" h="238">
                <a:moveTo>
                  <a:pt x="361" y="167"/>
                </a:moveTo>
                <a:cubicBezTo>
                  <a:pt x="359" y="166"/>
                  <a:pt x="357" y="166"/>
                  <a:pt x="355" y="166"/>
                </a:cubicBezTo>
                <a:cubicBezTo>
                  <a:pt x="349" y="166"/>
                  <a:pt x="344" y="169"/>
                  <a:pt x="339" y="172"/>
                </a:cubicBezTo>
                <a:cubicBezTo>
                  <a:pt x="337" y="173"/>
                  <a:pt x="334" y="175"/>
                  <a:pt x="333" y="175"/>
                </a:cubicBezTo>
                <a:cubicBezTo>
                  <a:pt x="319" y="175"/>
                  <a:pt x="308" y="164"/>
                  <a:pt x="308" y="151"/>
                </a:cubicBezTo>
                <a:cubicBezTo>
                  <a:pt x="308" y="137"/>
                  <a:pt x="319" y="126"/>
                  <a:pt x="333" y="126"/>
                </a:cubicBezTo>
                <a:cubicBezTo>
                  <a:pt x="334" y="126"/>
                  <a:pt x="338" y="128"/>
                  <a:pt x="340" y="129"/>
                </a:cubicBezTo>
                <a:cubicBezTo>
                  <a:pt x="345" y="132"/>
                  <a:pt x="351" y="135"/>
                  <a:pt x="356" y="135"/>
                </a:cubicBezTo>
                <a:cubicBezTo>
                  <a:pt x="358" y="135"/>
                  <a:pt x="359" y="135"/>
                  <a:pt x="360" y="134"/>
                </a:cubicBezTo>
                <a:cubicBezTo>
                  <a:pt x="363" y="133"/>
                  <a:pt x="366" y="130"/>
                  <a:pt x="366" y="127"/>
                </a:cubicBezTo>
                <a:cubicBezTo>
                  <a:pt x="366" y="86"/>
                  <a:pt x="366" y="86"/>
                  <a:pt x="366" y="86"/>
                </a:cubicBezTo>
                <a:cubicBezTo>
                  <a:pt x="366" y="76"/>
                  <a:pt x="358" y="68"/>
                  <a:pt x="348" y="68"/>
                </a:cubicBezTo>
                <a:cubicBezTo>
                  <a:pt x="348" y="68"/>
                  <a:pt x="347" y="68"/>
                  <a:pt x="347" y="68"/>
                </a:cubicBezTo>
                <a:cubicBezTo>
                  <a:pt x="347" y="68"/>
                  <a:pt x="331" y="71"/>
                  <a:pt x="318" y="71"/>
                </a:cubicBezTo>
                <a:cubicBezTo>
                  <a:pt x="314" y="71"/>
                  <a:pt x="311" y="71"/>
                  <a:pt x="310" y="70"/>
                </a:cubicBezTo>
                <a:cubicBezTo>
                  <a:pt x="310" y="67"/>
                  <a:pt x="313" y="61"/>
                  <a:pt x="315" y="58"/>
                </a:cubicBezTo>
                <a:cubicBezTo>
                  <a:pt x="318" y="51"/>
                  <a:pt x="321" y="45"/>
                  <a:pt x="321" y="40"/>
                </a:cubicBezTo>
                <a:cubicBezTo>
                  <a:pt x="321" y="18"/>
                  <a:pt x="303" y="0"/>
                  <a:pt x="281" y="0"/>
                </a:cubicBezTo>
                <a:cubicBezTo>
                  <a:pt x="259" y="0"/>
                  <a:pt x="241" y="18"/>
                  <a:pt x="241" y="40"/>
                </a:cubicBezTo>
                <a:cubicBezTo>
                  <a:pt x="241" y="45"/>
                  <a:pt x="244" y="51"/>
                  <a:pt x="247" y="57"/>
                </a:cubicBezTo>
                <a:cubicBezTo>
                  <a:pt x="249" y="61"/>
                  <a:pt x="253" y="68"/>
                  <a:pt x="253" y="70"/>
                </a:cubicBezTo>
                <a:cubicBezTo>
                  <a:pt x="252" y="71"/>
                  <a:pt x="249" y="72"/>
                  <a:pt x="243" y="72"/>
                </a:cubicBezTo>
                <a:cubicBezTo>
                  <a:pt x="231" y="72"/>
                  <a:pt x="216" y="68"/>
                  <a:pt x="215" y="68"/>
                </a:cubicBezTo>
                <a:cubicBezTo>
                  <a:pt x="215" y="68"/>
                  <a:pt x="214" y="68"/>
                  <a:pt x="214" y="68"/>
                </a:cubicBezTo>
                <a:cubicBezTo>
                  <a:pt x="214" y="68"/>
                  <a:pt x="213" y="68"/>
                  <a:pt x="213" y="68"/>
                </a:cubicBezTo>
                <a:cubicBezTo>
                  <a:pt x="213" y="68"/>
                  <a:pt x="212" y="68"/>
                  <a:pt x="211" y="68"/>
                </a:cubicBezTo>
                <a:cubicBezTo>
                  <a:pt x="196" y="71"/>
                  <a:pt x="179" y="72"/>
                  <a:pt x="174" y="70"/>
                </a:cubicBezTo>
                <a:cubicBezTo>
                  <a:pt x="175" y="67"/>
                  <a:pt x="178" y="61"/>
                  <a:pt x="179" y="58"/>
                </a:cubicBezTo>
                <a:cubicBezTo>
                  <a:pt x="182" y="51"/>
                  <a:pt x="185" y="45"/>
                  <a:pt x="185" y="40"/>
                </a:cubicBezTo>
                <a:cubicBezTo>
                  <a:pt x="185" y="18"/>
                  <a:pt x="167" y="0"/>
                  <a:pt x="145" y="0"/>
                </a:cubicBezTo>
                <a:cubicBezTo>
                  <a:pt x="123" y="0"/>
                  <a:pt x="105" y="18"/>
                  <a:pt x="105" y="40"/>
                </a:cubicBezTo>
                <a:cubicBezTo>
                  <a:pt x="105" y="45"/>
                  <a:pt x="108" y="51"/>
                  <a:pt x="112" y="57"/>
                </a:cubicBezTo>
                <a:cubicBezTo>
                  <a:pt x="114" y="61"/>
                  <a:pt x="117" y="68"/>
                  <a:pt x="117" y="71"/>
                </a:cubicBezTo>
                <a:cubicBezTo>
                  <a:pt x="113" y="73"/>
                  <a:pt x="96" y="72"/>
                  <a:pt x="80" y="68"/>
                </a:cubicBezTo>
                <a:cubicBezTo>
                  <a:pt x="79" y="68"/>
                  <a:pt x="79" y="68"/>
                  <a:pt x="78" y="68"/>
                </a:cubicBezTo>
                <a:cubicBezTo>
                  <a:pt x="68" y="68"/>
                  <a:pt x="61" y="76"/>
                  <a:pt x="61" y="86"/>
                </a:cubicBezTo>
                <a:cubicBezTo>
                  <a:pt x="61" y="86"/>
                  <a:pt x="61" y="87"/>
                  <a:pt x="61" y="87"/>
                </a:cubicBezTo>
                <a:cubicBezTo>
                  <a:pt x="63" y="100"/>
                  <a:pt x="64" y="115"/>
                  <a:pt x="63" y="119"/>
                </a:cubicBezTo>
                <a:cubicBezTo>
                  <a:pt x="61" y="119"/>
                  <a:pt x="56" y="117"/>
                  <a:pt x="54" y="115"/>
                </a:cubicBezTo>
                <a:cubicBezTo>
                  <a:pt x="49" y="113"/>
                  <a:pt x="44" y="111"/>
                  <a:pt x="40" y="111"/>
                </a:cubicBezTo>
                <a:cubicBezTo>
                  <a:pt x="29" y="111"/>
                  <a:pt x="19" y="115"/>
                  <a:pt x="11" y="122"/>
                </a:cubicBezTo>
                <a:cubicBezTo>
                  <a:pt x="4" y="130"/>
                  <a:pt x="0" y="140"/>
                  <a:pt x="0" y="151"/>
                </a:cubicBezTo>
                <a:cubicBezTo>
                  <a:pt x="0" y="161"/>
                  <a:pt x="4" y="171"/>
                  <a:pt x="11" y="179"/>
                </a:cubicBezTo>
                <a:cubicBezTo>
                  <a:pt x="19" y="186"/>
                  <a:pt x="29" y="191"/>
                  <a:pt x="40" y="191"/>
                </a:cubicBezTo>
                <a:cubicBezTo>
                  <a:pt x="45" y="191"/>
                  <a:pt x="49" y="188"/>
                  <a:pt x="54" y="185"/>
                </a:cubicBezTo>
                <a:cubicBezTo>
                  <a:pt x="56" y="184"/>
                  <a:pt x="61" y="181"/>
                  <a:pt x="63" y="181"/>
                </a:cubicBezTo>
                <a:cubicBezTo>
                  <a:pt x="65" y="185"/>
                  <a:pt x="64" y="202"/>
                  <a:pt x="61" y="218"/>
                </a:cubicBezTo>
                <a:cubicBezTo>
                  <a:pt x="61" y="219"/>
                  <a:pt x="61" y="220"/>
                  <a:pt x="61" y="220"/>
                </a:cubicBezTo>
                <a:cubicBezTo>
                  <a:pt x="61" y="230"/>
                  <a:pt x="68" y="238"/>
                  <a:pt x="78" y="238"/>
                </a:cubicBezTo>
                <a:cubicBezTo>
                  <a:pt x="213" y="238"/>
                  <a:pt x="213" y="238"/>
                  <a:pt x="213" y="238"/>
                </a:cubicBezTo>
                <a:cubicBezTo>
                  <a:pt x="213" y="238"/>
                  <a:pt x="213" y="238"/>
                  <a:pt x="213" y="238"/>
                </a:cubicBezTo>
                <a:cubicBezTo>
                  <a:pt x="213" y="238"/>
                  <a:pt x="214" y="238"/>
                  <a:pt x="214" y="238"/>
                </a:cubicBezTo>
                <a:cubicBezTo>
                  <a:pt x="348" y="238"/>
                  <a:pt x="348" y="238"/>
                  <a:pt x="348" y="238"/>
                </a:cubicBezTo>
                <a:cubicBezTo>
                  <a:pt x="358" y="238"/>
                  <a:pt x="366" y="230"/>
                  <a:pt x="366" y="220"/>
                </a:cubicBezTo>
                <a:cubicBezTo>
                  <a:pt x="366" y="174"/>
                  <a:pt x="366" y="174"/>
                  <a:pt x="366" y="174"/>
                </a:cubicBezTo>
                <a:cubicBezTo>
                  <a:pt x="366" y="171"/>
                  <a:pt x="364" y="168"/>
                  <a:pt x="361" y="167"/>
                </a:cubicBezTo>
                <a:close/>
                <a:moveTo>
                  <a:pt x="76" y="221"/>
                </a:moveTo>
                <a:cubicBezTo>
                  <a:pt x="79" y="208"/>
                  <a:pt x="84" y="180"/>
                  <a:pt x="74" y="171"/>
                </a:cubicBezTo>
                <a:cubicBezTo>
                  <a:pt x="64" y="161"/>
                  <a:pt x="53" y="168"/>
                  <a:pt x="46" y="172"/>
                </a:cubicBezTo>
                <a:cubicBezTo>
                  <a:pt x="44" y="173"/>
                  <a:pt x="41" y="175"/>
                  <a:pt x="40" y="175"/>
                </a:cubicBezTo>
                <a:cubicBezTo>
                  <a:pt x="33" y="175"/>
                  <a:pt x="27" y="173"/>
                  <a:pt x="22" y="168"/>
                </a:cubicBezTo>
                <a:cubicBezTo>
                  <a:pt x="18" y="163"/>
                  <a:pt x="15" y="157"/>
                  <a:pt x="15" y="151"/>
                </a:cubicBezTo>
                <a:cubicBezTo>
                  <a:pt x="15" y="144"/>
                  <a:pt x="18" y="138"/>
                  <a:pt x="22" y="133"/>
                </a:cubicBezTo>
                <a:cubicBezTo>
                  <a:pt x="27" y="129"/>
                  <a:pt x="33" y="126"/>
                  <a:pt x="40" y="126"/>
                </a:cubicBezTo>
                <a:cubicBezTo>
                  <a:pt x="41" y="126"/>
                  <a:pt x="45" y="128"/>
                  <a:pt x="47" y="129"/>
                </a:cubicBezTo>
                <a:cubicBezTo>
                  <a:pt x="54" y="133"/>
                  <a:pt x="66" y="139"/>
                  <a:pt x="74" y="131"/>
                </a:cubicBezTo>
                <a:cubicBezTo>
                  <a:pt x="82" y="122"/>
                  <a:pt x="79" y="99"/>
                  <a:pt x="76" y="85"/>
                </a:cubicBezTo>
                <a:cubicBezTo>
                  <a:pt x="76" y="84"/>
                  <a:pt x="77" y="84"/>
                  <a:pt x="78" y="84"/>
                </a:cubicBezTo>
                <a:cubicBezTo>
                  <a:pt x="112" y="91"/>
                  <a:pt x="124" y="85"/>
                  <a:pt x="128" y="81"/>
                </a:cubicBezTo>
                <a:cubicBezTo>
                  <a:pt x="137" y="73"/>
                  <a:pt x="130" y="59"/>
                  <a:pt x="125" y="50"/>
                </a:cubicBezTo>
                <a:cubicBezTo>
                  <a:pt x="124" y="47"/>
                  <a:pt x="121" y="41"/>
                  <a:pt x="121" y="40"/>
                </a:cubicBezTo>
                <a:cubicBezTo>
                  <a:pt x="121" y="26"/>
                  <a:pt x="132" y="15"/>
                  <a:pt x="145" y="15"/>
                </a:cubicBezTo>
                <a:cubicBezTo>
                  <a:pt x="159" y="15"/>
                  <a:pt x="170" y="26"/>
                  <a:pt x="170" y="40"/>
                </a:cubicBezTo>
                <a:cubicBezTo>
                  <a:pt x="170" y="42"/>
                  <a:pt x="167" y="48"/>
                  <a:pt x="165" y="51"/>
                </a:cubicBezTo>
                <a:cubicBezTo>
                  <a:pt x="160" y="62"/>
                  <a:pt x="155" y="73"/>
                  <a:pt x="162" y="81"/>
                </a:cubicBezTo>
                <a:cubicBezTo>
                  <a:pt x="168" y="87"/>
                  <a:pt x="182" y="87"/>
                  <a:pt x="196" y="86"/>
                </a:cubicBezTo>
                <a:cubicBezTo>
                  <a:pt x="196" y="86"/>
                  <a:pt x="196" y="87"/>
                  <a:pt x="196" y="87"/>
                </a:cubicBezTo>
                <a:cubicBezTo>
                  <a:pt x="199" y="100"/>
                  <a:pt x="200" y="115"/>
                  <a:pt x="199" y="119"/>
                </a:cubicBezTo>
                <a:cubicBezTo>
                  <a:pt x="196" y="119"/>
                  <a:pt x="193" y="117"/>
                  <a:pt x="190" y="115"/>
                </a:cubicBezTo>
                <a:cubicBezTo>
                  <a:pt x="185" y="113"/>
                  <a:pt x="180" y="111"/>
                  <a:pt x="175" y="111"/>
                </a:cubicBezTo>
                <a:cubicBezTo>
                  <a:pt x="165" y="111"/>
                  <a:pt x="155" y="115"/>
                  <a:pt x="147" y="122"/>
                </a:cubicBezTo>
                <a:cubicBezTo>
                  <a:pt x="140" y="130"/>
                  <a:pt x="135" y="140"/>
                  <a:pt x="135" y="151"/>
                </a:cubicBezTo>
                <a:cubicBezTo>
                  <a:pt x="135" y="161"/>
                  <a:pt x="140" y="171"/>
                  <a:pt x="147" y="179"/>
                </a:cubicBezTo>
                <a:cubicBezTo>
                  <a:pt x="155" y="186"/>
                  <a:pt x="165" y="191"/>
                  <a:pt x="175" y="191"/>
                </a:cubicBezTo>
                <a:cubicBezTo>
                  <a:pt x="180" y="191"/>
                  <a:pt x="185" y="188"/>
                  <a:pt x="189" y="185"/>
                </a:cubicBezTo>
                <a:cubicBezTo>
                  <a:pt x="192" y="184"/>
                  <a:pt x="196" y="181"/>
                  <a:pt x="198" y="181"/>
                </a:cubicBezTo>
                <a:cubicBezTo>
                  <a:pt x="201" y="185"/>
                  <a:pt x="200" y="202"/>
                  <a:pt x="196" y="218"/>
                </a:cubicBezTo>
                <a:cubicBezTo>
                  <a:pt x="196" y="219"/>
                  <a:pt x="196" y="220"/>
                  <a:pt x="196" y="220"/>
                </a:cubicBezTo>
                <a:cubicBezTo>
                  <a:pt x="196" y="221"/>
                  <a:pt x="196" y="222"/>
                  <a:pt x="196" y="222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77" y="222"/>
                  <a:pt x="76" y="222"/>
                  <a:pt x="76" y="221"/>
                </a:cubicBezTo>
                <a:close/>
                <a:moveTo>
                  <a:pt x="351" y="220"/>
                </a:moveTo>
                <a:cubicBezTo>
                  <a:pt x="351" y="221"/>
                  <a:pt x="349" y="222"/>
                  <a:pt x="348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3" y="222"/>
                  <a:pt x="212" y="222"/>
                  <a:pt x="212" y="221"/>
                </a:cubicBezTo>
                <a:cubicBezTo>
                  <a:pt x="215" y="208"/>
                  <a:pt x="219" y="180"/>
                  <a:pt x="209" y="171"/>
                </a:cubicBezTo>
                <a:cubicBezTo>
                  <a:pt x="206" y="167"/>
                  <a:pt x="202" y="166"/>
                  <a:pt x="198" y="166"/>
                </a:cubicBezTo>
                <a:cubicBezTo>
                  <a:pt x="192" y="166"/>
                  <a:pt x="186" y="169"/>
                  <a:pt x="181" y="172"/>
                </a:cubicBezTo>
                <a:cubicBezTo>
                  <a:pt x="179" y="173"/>
                  <a:pt x="176" y="175"/>
                  <a:pt x="175" y="175"/>
                </a:cubicBezTo>
                <a:cubicBezTo>
                  <a:pt x="169" y="175"/>
                  <a:pt x="163" y="173"/>
                  <a:pt x="158" y="168"/>
                </a:cubicBezTo>
                <a:cubicBezTo>
                  <a:pt x="153" y="163"/>
                  <a:pt x="151" y="157"/>
                  <a:pt x="151" y="151"/>
                </a:cubicBezTo>
                <a:cubicBezTo>
                  <a:pt x="151" y="144"/>
                  <a:pt x="153" y="138"/>
                  <a:pt x="158" y="133"/>
                </a:cubicBezTo>
                <a:cubicBezTo>
                  <a:pt x="163" y="129"/>
                  <a:pt x="169" y="126"/>
                  <a:pt x="175" y="126"/>
                </a:cubicBezTo>
                <a:cubicBezTo>
                  <a:pt x="177" y="126"/>
                  <a:pt x="180" y="128"/>
                  <a:pt x="183" y="129"/>
                </a:cubicBezTo>
                <a:cubicBezTo>
                  <a:pt x="188" y="132"/>
                  <a:pt x="194" y="135"/>
                  <a:pt x="199" y="135"/>
                </a:cubicBezTo>
                <a:cubicBezTo>
                  <a:pt x="203" y="135"/>
                  <a:pt x="207" y="133"/>
                  <a:pt x="209" y="131"/>
                </a:cubicBezTo>
                <a:cubicBezTo>
                  <a:pt x="217" y="122"/>
                  <a:pt x="214" y="99"/>
                  <a:pt x="212" y="85"/>
                </a:cubicBezTo>
                <a:cubicBezTo>
                  <a:pt x="212" y="84"/>
                  <a:pt x="213" y="84"/>
                  <a:pt x="213" y="84"/>
                </a:cubicBezTo>
                <a:cubicBezTo>
                  <a:pt x="217" y="84"/>
                  <a:pt x="231" y="87"/>
                  <a:pt x="243" y="87"/>
                </a:cubicBezTo>
                <a:cubicBezTo>
                  <a:pt x="254" y="87"/>
                  <a:pt x="260" y="85"/>
                  <a:pt x="264" y="81"/>
                </a:cubicBezTo>
                <a:cubicBezTo>
                  <a:pt x="273" y="73"/>
                  <a:pt x="266" y="59"/>
                  <a:pt x="261" y="50"/>
                </a:cubicBezTo>
                <a:cubicBezTo>
                  <a:pt x="259" y="47"/>
                  <a:pt x="257" y="41"/>
                  <a:pt x="257" y="40"/>
                </a:cubicBezTo>
                <a:cubicBezTo>
                  <a:pt x="257" y="26"/>
                  <a:pt x="268" y="15"/>
                  <a:pt x="281" y="15"/>
                </a:cubicBezTo>
                <a:cubicBezTo>
                  <a:pt x="295" y="15"/>
                  <a:pt x="306" y="26"/>
                  <a:pt x="306" y="40"/>
                </a:cubicBezTo>
                <a:cubicBezTo>
                  <a:pt x="306" y="42"/>
                  <a:pt x="303" y="48"/>
                  <a:pt x="301" y="51"/>
                </a:cubicBezTo>
                <a:cubicBezTo>
                  <a:pt x="296" y="62"/>
                  <a:pt x="290" y="73"/>
                  <a:pt x="298" y="81"/>
                </a:cubicBezTo>
                <a:cubicBezTo>
                  <a:pt x="302" y="85"/>
                  <a:pt x="308" y="87"/>
                  <a:pt x="318" y="87"/>
                </a:cubicBezTo>
                <a:cubicBezTo>
                  <a:pt x="330" y="87"/>
                  <a:pt x="345" y="84"/>
                  <a:pt x="349" y="84"/>
                </a:cubicBezTo>
                <a:cubicBezTo>
                  <a:pt x="350" y="84"/>
                  <a:pt x="351" y="85"/>
                  <a:pt x="351" y="86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49" y="117"/>
                  <a:pt x="348" y="116"/>
                  <a:pt x="347" y="115"/>
                </a:cubicBezTo>
                <a:cubicBezTo>
                  <a:pt x="342" y="113"/>
                  <a:pt x="337" y="111"/>
                  <a:pt x="333" y="111"/>
                </a:cubicBezTo>
                <a:cubicBezTo>
                  <a:pt x="311" y="111"/>
                  <a:pt x="293" y="129"/>
                  <a:pt x="293" y="151"/>
                </a:cubicBezTo>
                <a:cubicBezTo>
                  <a:pt x="293" y="173"/>
                  <a:pt x="311" y="191"/>
                  <a:pt x="333" y="191"/>
                </a:cubicBezTo>
                <a:cubicBezTo>
                  <a:pt x="337" y="191"/>
                  <a:pt x="342" y="188"/>
                  <a:pt x="346" y="185"/>
                </a:cubicBezTo>
                <a:cubicBezTo>
                  <a:pt x="348" y="185"/>
                  <a:pt x="349" y="184"/>
                  <a:pt x="351" y="183"/>
                </a:cubicBezTo>
                <a:lnTo>
                  <a:pt x="351" y="2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래픽 18" descr="클라우드 동기화">
            <a:extLst>
              <a:ext uri="{FF2B5EF4-FFF2-40B4-BE49-F238E27FC236}">
                <a16:creationId xmlns:a16="http://schemas.microsoft.com/office/drawing/2014/main" id="{4C9D1A32-7772-4F70-906A-D3DD8F0F5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8758" y="1382595"/>
            <a:ext cx="457200" cy="4572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CA9C904-1791-40AD-B536-D1CB25A3E159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0FA6D9-61B4-4B71-8D58-CC373E82EA47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latin typeface="+mj-lt"/>
                <a:ea typeface="Calibri" pitchFamily="2" charset="-127"/>
              </a:endParaRPr>
            </a:p>
          </p:txBody>
        </p:sp>
        <p:cxnSp>
          <p:nvCxnSpPr>
            <p:cNvPr id="27" name="직선 연결선[R] 7">
              <a:extLst>
                <a:ext uri="{FF2B5EF4-FFF2-40B4-BE49-F238E27FC236}">
                  <a16:creationId xmlns:a16="http://schemas.microsoft.com/office/drawing/2014/main" id="{9872ACC9-3E5D-48F9-B068-7EA42C68B5D9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423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1BCA7D9-12AC-4D06-B74B-E23A14102808}"/>
              </a:ext>
            </a:extLst>
          </p:cNvPr>
          <p:cNvSpPr/>
          <p:nvPr/>
        </p:nvSpPr>
        <p:spPr>
          <a:xfrm>
            <a:off x="4001915" y="316840"/>
            <a:ext cx="24496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 err="1">
                <a:latin typeface="+mj-lt"/>
              </a:rPr>
              <a:t>Sperated</a:t>
            </a:r>
            <a:r>
              <a:rPr lang="en-US" altLang="ko-KR" sz="2400" dirty="0">
                <a:latin typeface="+mj-lt"/>
              </a:rPr>
              <a:t> low</a:t>
            </a:r>
          </a:p>
          <a:p>
            <a:pPr algn="r"/>
            <a:r>
              <a:rPr lang="en-US" altLang="ko-KR" sz="2400" dirty="0">
                <a:latin typeface="+mj-lt"/>
              </a:rPr>
              <a:t>visualization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542C53-149D-4E7B-ABF1-5539DCE70EFE}"/>
              </a:ext>
            </a:extLst>
          </p:cNvPr>
          <p:cNvGrpSpPr/>
          <p:nvPr/>
        </p:nvGrpSpPr>
        <p:grpSpPr>
          <a:xfrm>
            <a:off x="942401" y="1271962"/>
            <a:ext cx="4707363" cy="2224962"/>
            <a:chOff x="172967" y="3286821"/>
            <a:chExt cx="4707363" cy="222496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00FB995-4C47-4938-8A1B-FF26F39BD5A7}"/>
                </a:ext>
              </a:extLst>
            </p:cNvPr>
            <p:cNvGrpSpPr/>
            <p:nvPr/>
          </p:nvGrpSpPr>
          <p:grpSpPr>
            <a:xfrm>
              <a:off x="172967" y="3286821"/>
              <a:ext cx="4707363" cy="2224962"/>
              <a:chOff x="172967" y="3286821"/>
              <a:chExt cx="4707363" cy="2224962"/>
            </a:xfrm>
          </p:grpSpPr>
          <p:sp>
            <p:nvSpPr>
              <p:cNvPr id="3" name="자유형: 도형 2">
                <a:extLst>
                  <a:ext uri="{FF2B5EF4-FFF2-40B4-BE49-F238E27FC236}">
                    <a16:creationId xmlns:a16="http://schemas.microsoft.com/office/drawing/2014/main" id="{F5FE2D47-143C-487A-9A5F-56157D1330F7}"/>
                  </a:ext>
                </a:extLst>
              </p:cNvPr>
              <p:cNvSpPr/>
              <p:nvPr/>
            </p:nvSpPr>
            <p:spPr>
              <a:xfrm>
                <a:off x="172967" y="3286821"/>
                <a:ext cx="4705572" cy="2224962"/>
              </a:xfrm>
              <a:custGeom>
                <a:avLst/>
                <a:gdLst>
                  <a:gd name="connsiteX0" fmla="*/ 0 w 2079894"/>
                  <a:gd name="connsiteY0" fmla="*/ 0 h 2002879"/>
                  <a:gd name="connsiteX1" fmla="*/ 2079894 w 2079894"/>
                  <a:gd name="connsiteY1" fmla="*/ 0 h 2002879"/>
                  <a:gd name="connsiteX2" fmla="*/ 2079894 w 2079894"/>
                  <a:gd name="connsiteY2" fmla="*/ 1551780 h 2002879"/>
                  <a:gd name="connsiteX3" fmla="*/ 1623777 w 2079894"/>
                  <a:gd name="connsiteY3" fmla="*/ 1551780 h 2002879"/>
                  <a:gd name="connsiteX4" fmla="*/ 1623777 w 2079894"/>
                  <a:gd name="connsiteY4" fmla="*/ 2002879 h 2002879"/>
                  <a:gd name="connsiteX5" fmla="*/ 0 w 2079894"/>
                  <a:gd name="connsiteY5" fmla="*/ 2002879 h 200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9894" h="2002879">
                    <a:moveTo>
                      <a:pt x="0" y="0"/>
                    </a:moveTo>
                    <a:lnTo>
                      <a:pt x="2079894" y="0"/>
                    </a:lnTo>
                    <a:lnTo>
                      <a:pt x="2079894" y="1551780"/>
                    </a:lnTo>
                    <a:lnTo>
                      <a:pt x="1623777" y="1551780"/>
                    </a:lnTo>
                    <a:lnTo>
                      <a:pt x="1623777" y="2002879"/>
                    </a:lnTo>
                    <a:lnTo>
                      <a:pt x="0" y="20028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schemeClr val="accent1">
                    <a:lumMod val="75000"/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22">
                <a:extLst>
                  <a:ext uri="{FF2B5EF4-FFF2-40B4-BE49-F238E27FC236}">
                    <a16:creationId xmlns:a16="http://schemas.microsoft.com/office/drawing/2014/main" id="{F59C2589-5C88-4708-A9AF-777333909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4052" y="5143399"/>
                <a:ext cx="686278" cy="3139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>
                  <a:lnSpc>
                    <a:spcPct val="80000"/>
                  </a:lnSpc>
                  <a:spcAft>
                    <a:spcPts val="200"/>
                  </a:spcAft>
                </a:pPr>
                <a:r>
                  <a:rPr lang="en-US" altLang="ko-KR" dirty="0">
                    <a:latin typeface="+mj-lt"/>
                    <a:cs typeface="Calibri" panose="020F0502020204030204" pitchFamily="34" charset="0"/>
                  </a:rPr>
                  <a:t>01</a:t>
                </a:r>
                <a:endParaRPr lang="en-US" altLang="ko-KR" sz="1200" dirty="0">
                  <a:latin typeface="+mj-lt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33A8EEC2-AC90-46C8-A37A-082133A56840}"/>
                  </a:ext>
                </a:extLst>
              </p:cNvPr>
              <p:cNvGrpSpPr/>
              <p:nvPr/>
            </p:nvGrpSpPr>
            <p:grpSpPr>
              <a:xfrm>
                <a:off x="4006681" y="5079616"/>
                <a:ext cx="374741" cy="377715"/>
                <a:chOff x="6069013" y="3768734"/>
                <a:chExt cx="1000125" cy="1008065"/>
              </a:xfrm>
              <a:solidFill>
                <a:schemeClr val="accent1"/>
              </a:solidFill>
            </p:grpSpPr>
            <p:sp>
              <p:nvSpPr>
                <p:cNvPr id="99" name="Freeform 334">
                  <a:extLst>
                    <a:ext uri="{FF2B5EF4-FFF2-40B4-BE49-F238E27FC236}">
                      <a16:creationId xmlns:a16="http://schemas.microsoft.com/office/drawing/2014/main" id="{621EC60C-B706-45D3-9545-E14C3DCE23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9013" y="3768734"/>
                  <a:ext cx="1000125" cy="1008065"/>
                </a:xfrm>
                <a:custGeom>
                  <a:avLst/>
                  <a:gdLst>
                    <a:gd name="T0" fmla="*/ 251 w 332"/>
                    <a:gd name="T1" fmla="*/ 172 h 334"/>
                    <a:gd name="T2" fmla="*/ 171 w 332"/>
                    <a:gd name="T3" fmla="*/ 243 h 334"/>
                    <a:gd name="T4" fmla="*/ 100 w 332"/>
                    <a:gd name="T5" fmla="*/ 243 h 334"/>
                    <a:gd name="T6" fmla="*/ 257 w 332"/>
                    <a:gd name="T7" fmla="*/ 86 h 334"/>
                    <a:gd name="T8" fmla="*/ 259 w 332"/>
                    <a:gd name="T9" fmla="*/ 78 h 334"/>
                    <a:gd name="T10" fmla="*/ 251 w 332"/>
                    <a:gd name="T11" fmla="*/ 73 h 334"/>
                    <a:gd name="T12" fmla="*/ 162 w 332"/>
                    <a:gd name="T13" fmla="*/ 73 h 334"/>
                    <a:gd name="T14" fmla="*/ 81 w 332"/>
                    <a:gd name="T15" fmla="*/ 0 h 334"/>
                    <a:gd name="T16" fmla="*/ 0 w 332"/>
                    <a:gd name="T17" fmla="*/ 81 h 334"/>
                    <a:gd name="T18" fmla="*/ 81 w 332"/>
                    <a:gd name="T19" fmla="*/ 162 h 334"/>
                    <a:gd name="T20" fmla="*/ 162 w 332"/>
                    <a:gd name="T21" fmla="*/ 88 h 334"/>
                    <a:gd name="T22" fmla="*/ 233 w 332"/>
                    <a:gd name="T23" fmla="*/ 88 h 334"/>
                    <a:gd name="T24" fmla="*/ 76 w 332"/>
                    <a:gd name="T25" fmla="*/ 245 h 334"/>
                    <a:gd name="T26" fmla="*/ 74 w 332"/>
                    <a:gd name="T27" fmla="*/ 254 h 334"/>
                    <a:gd name="T28" fmla="*/ 81 w 332"/>
                    <a:gd name="T29" fmla="*/ 258 h 334"/>
                    <a:gd name="T30" fmla="*/ 171 w 332"/>
                    <a:gd name="T31" fmla="*/ 258 h 334"/>
                    <a:gd name="T32" fmla="*/ 251 w 332"/>
                    <a:gd name="T33" fmla="*/ 334 h 334"/>
                    <a:gd name="T34" fmla="*/ 332 w 332"/>
                    <a:gd name="T35" fmla="*/ 253 h 334"/>
                    <a:gd name="T36" fmla="*/ 251 w 332"/>
                    <a:gd name="T37" fmla="*/ 172 h 334"/>
                    <a:gd name="T38" fmla="*/ 81 w 332"/>
                    <a:gd name="T39" fmla="*/ 146 h 334"/>
                    <a:gd name="T40" fmla="*/ 16 w 332"/>
                    <a:gd name="T41" fmla="*/ 81 h 334"/>
                    <a:gd name="T42" fmla="*/ 81 w 332"/>
                    <a:gd name="T43" fmla="*/ 15 h 334"/>
                    <a:gd name="T44" fmla="*/ 147 w 332"/>
                    <a:gd name="T45" fmla="*/ 81 h 334"/>
                    <a:gd name="T46" fmla="*/ 81 w 332"/>
                    <a:gd name="T47" fmla="*/ 146 h 334"/>
                    <a:gd name="T48" fmla="*/ 251 w 332"/>
                    <a:gd name="T49" fmla="*/ 319 h 334"/>
                    <a:gd name="T50" fmla="*/ 186 w 332"/>
                    <a:gd name="T51" fmla="*/ 253 h 334"/>
                    <a:gd name="T52" fmla="*/ 251 w 332"/>
                    <a:gd name="T53" fmla="*/ 188 h 334"/>
                    <a:gd name="T54" fmla="*/ 317 w 332"/>
                    <a:gd name="T55" fmla="*/ 253 h 334"/>
                    <a:gd name="T56" fmla="*/ 251 w 332"/>
                    <a:gd name="T57" fmla="*/ 31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32" h="334">
                      <a:moveTo>
                        <a:pt x="251" y="172"/>
                      </a:moveTo>
                      <a:cubicBezTo>
                        <a:pt x="210" y="172"/>
                        <a:pt x="176" y="203"/>
                        <a:pt x="171" y="243"/>
                      </a:cubicBezTo>
                      <a:cubicBezTo>
                        <a:pt x="100" y="243"/>
                        <a:pt x="100" y="243"/>
                        <a:pt x="100" y="243"/>
                      </a:cubicBezTo>
                      <a:cubicBezTo>
                        <a:pt x="257" y="86"/>
                        <a:pt x="257" y="86"/>
                        <a:pt x="257" y="86"/>
                      </a:cubicBezTo>
                      <a:cubicBezTo>
                        <a:pt x="259" y="84"/>
                        <a:pt x="260" y="80"/>
                        <a:pt x="259" y="78"/>
                      </a:cubicBezTo>
                      <a:cubicBezTo>
                        <a:pt x="257" y="75"/>
                        <a:pt x="255" y="73"/>
                        <a:pt x="251" y="73"/>
                      </a:cubicBezTo>
                      <a:cubicBezTo>
                        <a:pt x="162" y="73"/>
                        <a:pt x="162" y="73"/>
                        <a:pt x="162" y="73"/>
                      </a:cubicBezTo>
                      <a:cubicBezTo>
                        <a:pt x="158" y="32"/>
                        <a:pt x="123" y="0"/>
                        <a:pt x="81" y="0"/>
                      </a:cubicBezTo>
                      <a:cubicBezTo>
                        <a:pt x="37" y="0"/>
                        <a:pt x="0" y="36"/>
                        <a:pt x="0" y="81"/>
                      </a:cubicBezTo>
                      <a:cubicBezTo>
                        <a:pt x="0" y="125"/>
                        <a:pt x="37" y="162"/>
                        <a:pt x="81" y="162"/>
                      </a:cubicBezTo>
                      <a:cubicBezTo>
                        <a:pt x="123" y="162"/>
                        <a:pt x="158" y="129"/>
                        <a:pt x="162" y="88"/>
                      </a:cubicBezTo>
                      <a:cubicBezTo>
                        <a:pt x="233" y="88"/>
                        <a:pt x="233" y="88"/>
                        <a:pt x="233" y="88"/>
                      </a:cubicBezTo>
                      <a:cubicBezTo>
                        <a:pt x="76" y="245"/>
                        <a:pt x="76" y="245"/>
                        <a:pt x="76" y="245"/>
                      </a:cubicBezTo>
                      <a:cubicBezTo>
                        <a:pt x="74" y="247"/>
                        <a:pt x="73" y="251"/>
                        <a:pt x="74" y="254"/>
                      </a:cubicBezTo>
                      <a:cubicBezTo>
                        <a:pt x="75" y="257"/>
                        <a:pt x="78" y="258"/>
                        <a:pt x="81" y="258"/>
                      </a:cubicBezTo>
                      <a:cubicBezTo>
                        <a:pt x="171" y="258"/>
                        <a:pt x="171" y="258"/>
                        <a:pt x="171" y="258"/>
                      </a:cubicBezTo>
                      <a:cubicBezTo>
                        <a:pt x="173" y="301"/>
                        <a:pt x="209" y="334"/>
                        <a:pt x="251" y="334"/>
                      </a:cubicBezTo>
                      <a:cubicBezTo>
                        <a:pt x="296" y="334"/>
                        <a:pt x="332" y="298"/>
                        <a:pt x="332" y="253"/>
                      </a:cubicBezTo>
                      <a:cubicBezTo>
                        <a:pt x="332" y="209"/>
                        <a:pt x="296" y="172"/>
                        <a:pt x="251" y="172"/>
                      </a:cubicBezTo>
                      <a:close/>
                      <a:moveTo>
                        <a:pt x="81" y="146"/>
                      </a:moveTo>
                      <a:cubicBezTo>
                        <a:pt x="45" y="146"/>
                        <a:pt x="16" y="117"/>
                        <a:pt x="16" y="81"/>
                      </a:cubicBezTo>
                      <a:cubicBezTo>
                        <a:pt x="16" y="44"/>
                        <a:pt x="45" y="15"/>
                        <a:pt x="81" y="15"/>
                      </a:cubicBezTo>
                      <a:cubicBezTo>
                        <a:pt x="117" y="15"/>
                        <a:pt x="147" y="44"/>
                        <a:pt x="147" y="81"/>
                      </a:cubicBezTo>
                      <a:cubicBezTo>
                        <a:pt x="147" y="117"/>
                        <a:pt x="117" y="146"/>
                        <a:pt x="81" y="146"/>
                      </a:cubicBezTo>
                      <a:close/>
                      <a:moveTo>
                        <a:pt x="251" y="319"/>
                      </a:moveTo>
                      <a:cubicBezTo>
                        <a:pt x="215" y="319"/>
                        <a:pt x="186" y="290"/>
                        <a:pt x="186" y="253"/>
                      </a:cubicBezTo>
                      <a:cubicBezTo>
                        <a:pt x="186" y="217"/>
                        <a:pt x="215" y="188"/>
                        <a:pt x="251" y="188"/>
                      </a:cubicBezTo>
                      <a:cubicBezTo>
                        <a:pt x="288" y="188"/>
                        <a:pt x="317" y="217"/>
                        <a:pt x="317" y="253"/>
                      </a:cubicBezTo>
                      <a:cubicBezTo>
                        <a:pt x="317" y="290"/>
                        <a:pt x="288" y="319"/>
                        <a:pt x="251" y="3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Freeform 335">
                  <a:extLst>
                    <a:ext uri="{FF2B5EF4-FFF2-40B4-BE49-F238E27FC236}">
                      <a16:creationId xmlns:a16="http://schemas.microsoft.com/office/drawing/2014/main" id="{43BC0AF5-AC87-4BEF-9486-DEC4CF3CE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7188" y="4441825"/>
                  <a:ext cx="260350" cy="180975"/>
                </a:xfrm>
                <a:custGeom>
                  <a:avLst/>
                  <a:gdLst>
                    <a:gd name="T0" fmla="*/ 72 w 86"/>
                    <a:gd name="T1" fmla="*/ 3 h 60"/>
                    <a:gd name="T2" fmla="*/ 33 w 86"/>
                    <a:gd name="T3" fmla="*/ 42 h 60"/>
                    <a:gd name="T4" fmla="*/ 14 w 86"/>
                    <a:gd name="T5" fmla="*/ 23 h 60"/>
                    <a:gd name="T6" fmla="*/ 3 w 86"/>
                    <a:gd name="T7" fmla="*/ 23 h 60"/>
                    <a:gd name="T8" fmla="*/ 3 w 86"/>
                    <a:gd name="T9" fmla="*/ 34 h 60"/>
                    <a:gd name="T10" fmla="*/ 27 w 86"/>
                    <a:gd name="T11" fmla="*/ 58 h 60"/>
                    <a:gd name="T12" fmla="*/ 33 w 86"/>
                    <a:gd name="T13" fmla="*/ 60 h 60"/>
                    <a:gd name="T14" fmla="*/ 38 w 86"/>
                    <a:gd name="T15" fmla="*/ 58 h 60"/>
                    <a:gd name="T16" fmla="*/ 83 w 86"/>
                    <a:gd name="T17" fmla="*/ 14 h 60"/>
                    <a:gd name="T18" fmla="*/ 83 w 86"/>
                    <a:gd name="T19" fmla="*/ 3 h 60"/>
                    <a:gd name="T20" fmla="*/ 72 w 86"/>
                    <a:gd name="T21" fmla="*/ 3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6" h="60">
                      <a:moveTo>
                        <a:pt x="72" y="3"/>
                      </a:moveTo>
                      <a:cubicBezTo>
                        <a:pt x="33" y="42"/>
                        <a:pt x="33" y="42"/>
                        <a:pt x="33" y="42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1" y="20"/>
                        <a:pt x="6" y="20"/>
                        <a:pt x="3" y="23"/>
                      </a:cubicBezTo>
                      <a:cubicBezTo>
                        <a:pt x="0" y="26"/>
                        <a:pt x="0" y="31"/>
                        <a:pt x="3" y="34"/>
                      </a:cubicBezTo>
                      <a:cubicBezTo>
                        <a:pt x="27" y="58"/>
                        <a:pt x="27" y="58"/>
                        <a:pt x="27" y="58"/>
                      </a:cubicBezTo>
                      <a:cubicBezTo>
                        <a:pt x="29" y="60"/>
                        <a:pt x="31" y="60"/>
                        <a:pt x="33" y="60"/>
                      </a:cubicBezTo>
                      <a:cubicBezTo>
                        <a:pt x="35" y="60"/>
                        <a:pt x="37" y="60"/>
                        <a:pt x="38" y="58"/>
                      </a:cubicBezTo>
                      <a:cubicBezTo>
                        <a:pt x="83" y="14"/>
                        <a:pt x="83" y="14"/>
                        <a:pt x="83" y="14"/>
                      </a:cubicBezTo>
                      <a:cubicBezTo>
                        <a:pt x="86" y="11"/>
                        <a:pt x="86" y="6"/>
                        <a:pt x="83" y="3"/>
                      </a:cubicBezTo>
                      <a:cubicBezTo>
                        <a:pt x="80" y="0"/>
                        <a:pt x="75" y="0"/>
                        <a:pt x="7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Freeform 336">
                  <a:extLst>
                    <a:ext uri="{FF2B5EF4-FFF2-40B4-BE49-F238E27FC236}">
                      <a16:creationId xmlns:a16="http://schemas.microsoft.com/office/drawing/2014/main" id="{AE355FCB-334D-4550-8FEE-4A3AB2AD9D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5" y="3917950"/>
                  <a:ext cx="190500" cy="185738"/>
                </a:xfrm>
                <a:custGeom>
                  <a:avLst/>
                  <a:gdLst>
                    <a:gd name="T0" fmla="*/ 60 w 63"/>
                    <a:gd name="T1" fmla="*/ 3 h 62"/>
                    <a:gd name="T2" fmla="*/ 49 w 63"/>
                    <a:gd name="T3" fmla="*/ 3 h 62"/>
                    <a:gd name="T4" fmla="*/ 31 w 63"/>
                    <a:gd name="T5" fmla="*/ 21 h 62"/>
                    <a:gd name="T6" fmla="*/ 14 w 63"/>
                    <a:gd name="T7" fmla="*/ 3 h 62"/>
                    <a:gd name="T8" fmla="*/ 3 w 63"/>
                    <a:gd name="T9" fmla="*/ 3 h 62"/>
                    <a:gd name="T10" fmla="*/ 3 w 63"/>
                    <a:gd name="T11" fmla="*/ 14 h 62"/>
                    <a:gd name="T12" fmla="*/ 20 w 63"/>
                    <a:gd name="T13" fmla="*/ 32 h 62"/>
                    <a:gd name="T14" fmla="*/ 3 w 63"/>
                    <a:gd name="T15" fmla="*/ 49 h 62"/>
                    <a:gd name="T16" fmla="*/ 3 w 63"/>
                    <a:gd name="T17" fmla="*/ 60 h 62"/>
                    <a:gd name="T18" fmla="*/ 8 w 63"/>
                    <a:gd name="T19" fmla="*/ 62 h 62"/>
                    <a:gd name="T20" fmla="*/ 14 w 63"/>
                    <a:gd name="T21" fmla="*/ 60 h 62"/>
                    <a:gd name="T22" fmla="*/ 31 w 63"/>
                    <a:gd name="T23" fmla="*/ 42 h 62"/>
                    <a:gd name="T24" fmla="*/ 49 w 63"/>
                    <a:gd name="T25" fmla="*/ 60 h 62"/>
                    <a:gd name="T26" fmla="*/ 54 w 63"/>
                    <a:gd name="T27" fmla="*/ 62 h 62"/>
                    <a:gd name="T28" fmla="*/ 60 w 63"/>
                    <a:gd name="T29" fmla="*/ 60 h 62"/>
                    <a:gd name="T30" fmla="*/ 60 w 63"/>
                    <a:gd name="T31" fmla="*/ 49 h 62"/>
                    <a:gd name="T32" fmla="*/ 42 w 63"/>
                    <a:gd name="T33" fmla="*/ 32 h 62"/>
                    <a:gd name="T34" fmla="*/ 60 w 63"/>
                    <a:gd name="T35" fmla="*/ 14 h 62"/>
                    <a:gd name="T36" fmla="*/ 60 w 63"/>
                    <a:gd name="T37" fmla="*/ 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3" h="62">
                      <a:moveTo>
                        <a:pt x="60" y="3"/>
                      </a:moveTo>
                      <a:cubicBezTo>
                        <a:pt x="57" y="0"/>
                        <a:pt x="52" y="0"/>
                        <a:pt x="49" y="3"/>
                      </a:cubicBezTo>
                      <a:cubicBezTo>
                        <a:pt x="31" y="21"/>
                        <a:pt x="31" y="21"/>
                        <a:pt x="31" y="21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1" y="0"/>
                        <a:pt x="6" y="0"/>
                        <a:pt x="3" y="3"/>
                      </a:cubicBezTo>
                      <a:cubicBezTo>
                        <a:pt x="0" y="6"/>
                        <a:pt x="0" y="11"/>
                        <a:pt x="3" y="14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0" y="52"/>
                        <a:pt x="0" y="57"/>
                        <a:pt x="3" y="60"/>
                      </a:cubicBezTo>
                      <a:cubicBezTo>
                        <a:pt x="4" y="62"/>
                        <a:pt x="6" y="62"/>
                        <a:pt x="8" y="62"/>
                      </a:cubicBezTo>
                      <a:cubicBezTo>
                        <a:pt x="10" y="62"/>
                        <a:pt x="12" y="62"/>
                        <a:pt x="14" y="60"/>
                      </a:cubicBezTo>
                      <a:cubicBezTo>
                        <a:pt x="31" y="42"/>
                        <a:pt x="31" y="42"/>
                        <a:pt x="31" y="42"/>
                      </a:cubicBezTo>
                      <a:cubicBezTo>
                        <a:pt x="49" y="60"/>
                        <a:pt x="49" y="60"/>
                        <a:pt x="49" y="60"/>
                      </a:cubicBezTo>
                      <a:cubicBezTo>
                        <a:pt x="51" y="62"/>
                        <a:pt x="52" y="62"/>
                        <a:pt x="54" y="62"/>
                      </a:cubicBezTo>
                      <a:cubicBezTo>
                        <a:pt x="56" y="62"/>
                        <a:pt x="58" y="62"/>
                        <a:pt x="60" y="60"/>
                      </a:cubicBezTo>
                      <a:cubicBezTo>
                        <a:pt x="63" y="57"/>
                        <a:pt x="63" y="52"/>
                        <a:pt x="60" y="49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63" y="11"/>
                        <a:pt x="63" y="6"/>
                        <a:pt x="6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EBC615C-A84B-4511-B6A1-A3D0EA66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189" y="3557693"/>
              <a:ext cx="4314825" cy="13335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867159-EB38-4495-915C-011B40C2BA5A}"/>
              </a:ext>
            </a:extLst>
          </p:cNvPr>
          <p:cNvGrpSpPr/>
          <p:nvPr/>
        </p:nvGrpSpPr>
        <p:grpSpPr>
          <a:xfrm>
            <a:off x="942401" y="5209563"/>
            <a:ext cx="4705572" cy="2224962"/>
            <a:chOff x="172967" y="6321174"/>
            <a:chExt cx="4705572" cy="2224962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C24F8FE6-2351-48FF-9E87-CF5DF60985A1}"/>
                </a:ext>
              </a:extLst>
            </p:cNvPr>
            <p:cNvSpPr/>
            <p:nvPr/>
          </p:nvSpPr>
          <p:spPr>
            <a:xfrm>
              <a:off x="172967" y="6321174"/>
              <a:ext cx="4705572" cy="2224962"/>
            </a:xfrm>
            <a:custGeom>
              <a:avLst/>
              <a:gdLst>
                <a:gd name="connsiteX0" fmla="*/ 0 w 2079894"/>
                <a:gd name="connsiteY0" fmla="*/ 0 h 2002879"/>
                <a:gd name="connsiteX1" fmla="*/ 2079894 w 2079894"/>
                <a:gd name="connsiteY1" fmla="*/ 0 h 2002879"/>
                <a:gd name="connsiteX2" fmla="*/ 2079894 w 2079894"/>
                <a:gd name="connsiteY2" fmla="*/ 1551780 h 2002879"/>
                <a:gd name="connsiteX3" fmla="*/ 1623777 w 2079894"/>
                <a:gd name="connsiteY3" fmla="*/ 1551780 h 2002879"/>
                <a:gd name="connsiteX4" fmla="*/ 1623777 w 2079894"/>
                <a:gd name="connsiteY4" fmla="*/ 2002879 h 2002879"/>
                <a:gd name="connsiteX5" fmla="*/ 0 w 2079894"/>
                <a:gd name="connsiteY5" fmla="*/ 2002879 h 200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9894" h="2002879">
                  <a:moveTo>
                    <a:pt x="0" y="0"/>
                  </a:moveTo>
                  <a:lnTo>
                    <a:pt x="2079894" y="0"/>
                  </a:lnTo>
                  <a:lnTo>
                    <a:pt x="2079894" y="1551780"/>
                  </a:lnTo>
                  <a:lnTo>
                    <a:pt x="1623777" y="1551780"/>
                  </a:lnTo>
                  <a:lnTo>
                    <a:pt x="1623777" y="2002879"/>
                  </a:lnTo>
                  <a:lnTo>
                    <a:pt x="0" y="20028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sx="102000" sy="102000" algn="ctr" rotWithShape="0">
                <a:schemeClr val="accent1">
                  <a:lumMod val="75000"/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22">
              <a:extLst>
                <a:ext uri="{FF2B5EF4-FFF2-40B4-BE49-F238E27FC236}">
                  <a16:creationId xmlns:a16="http://schemas.microsoft.com/office/drawing/2014/main" id="{BB2C5EAF-CDF9-4FD7-B190-3EEF2D47C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261" y="8232204"/>
              <a:ext cx="686278" cy="3139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>
                <a:lnSpc>
                  <a:spcPct val="80000"/>
                </a:lnSpc>
                <a:spcAft>
                  <a:spcPts val="200"/>
                </a:spcAft>
              </a:pPr>
              <a:r>
                <a:rPr lang="en-US" altLang="ko-KR" dirty="0">
                  <a:latin typeface="+mj-lt"/>
                  <a:cs typeface="Calibri" panose="020F0502020204030204" pitchFamily="34" charset="0"/>
                </a:rPr>
                <a:t>02</a:t>
              </a:r>
              <a:endParaRPr lang="en-US" altLang="ko-KR" sz="1200" dirty="0">
                <a:latin typeface="+mj-lt"/>
                <a:cs typeface="Calibri" panose="020F0502020204030204" pitchFamily="34" charset="0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7651F79-A73D-4C37-A7FC-1F57A09DE1B1}"/>
                </a:ext>
              </a:extLst>
            </p:cNvPr>
            <p:cNvGrpSpPr/>
            <p:nvPr/>
          </p:nvGrpSpPr>
          <p:grpSpPr>
            <a:xfrm>
              <a:off x="3945407" y="8091645"/>
              <a:ext cx="374741" cy="377715"/>
              <a:chOff x="6069013" y="3768725"/>
              <a:chExt cx="1000125" cy="1008063"/>
            </a:xfrm>
            <a:solidFill>
              <a:schemeClr val="accent1"/>
            </a:solidFill>
          </p:grpSpPr>
          <p:sp>
            <p:nvSpPr>
              <p:cNvPr id="34" name="Freeform 334">
                <a:extLst>
                  <a:ext uri="{FF2B5EF4-FFF2-40B4-BE49-F238E27FC236}">
                    <a16:creationId xmlns:a16="http://schemas.microsoft.com/office/drawing/2014/main" id="{A0D55659-CCBE-4F9D-87E5-91BE553F96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9013" y="3768725"/>
                <a:ext cx="1000125" cy="1008063"/>
              </a:xfrm>
              <a:custGeom>
                <a:avLst/>
                <a:gdLst>
                  <a:gd name="T0" fmla="*/ 251 w 332"/>
                  <a:gd name="T1" fmla="*/ 172 h 334"/>
                  <a:gd name="T2" fmla="*/ 171 w 332"/>
                  <a:gd name="T3" fmla="*/ 243 h 334"/>
                  <a:gd name="T4" fmla="*/ 100 w 332"/>
                  <a:gd name="T5" fmla="*/ 243 h 334"/>
                  <a:gd name="T6" fmla="*/ 257 w 332"/>
                  <a:gd name="T7" fmla="*/ 86 h 334"/>
                  <a:gd name="T8" fmla="*/ 259 w 332"/>
                  <a:gd name="T9" fmla="*/ 78 h 334"/>
                  <a:gd name="T10" fmla="*/ 251 w 332"/>
                  <a:gd name="T11" fmla="*/ 73 h 334"/>
                  <a:gd name="T12" fmla="*/ 162 w 332"/>
                  <a:gd name="T13" fmla="*/ 73 h 334"/>
                  <a:gd name="T14" fmla="*/ 81 w 332"/>
                  <a:gd name="T15" fmla="*/ 0 h 334"/>
                  <a:gd name="T16" fmla="*/ 0 w 332"/>
                  <a:gd name="T17" fmla="*/ 81 h 334"/>
                  <a:gd name="T18" fmla="*/ 81 w 332"/>
                  <a:gd name="T19" fmla="*/ 162 h 334"/>
                  <a:gd name="T20" fmla="*/ 162 w 332"/>
                  <a:gd name="T21" fmla="*/ 88 h 334"/>
                  <a:gd name="T22" fmla="*/ 233 w 332"/>
                  <a:gd name="T23" fmla="*/ 88 h 334"/>
                  <a:gd name="T24" fmla="*/ 76 w 332"/>
                  <a:gd name="T25" fmla="*/ 245 h 334"/>
                  <a:gd name="T26" fmla="*/ 74 w 332"/>
                  <a:gd name="T27" fmla="*/ 254 h 334"/>
                  <a:gd name="T28" fmla="*/ 81 w 332"/>
                  <a:gd name="T29" fmla="*/ 258 h 334"/>
                  <a:gd name="T30" fmla="*/ 171 w 332"/>
                  <a:gd name="T31" fmla="*/ 258 h 334"/>
                  <a:gd name="T32" fmla="*/ 251 w 332"/>
                  <a:gd name="T33" fmla="*/ 334 h 334"/>
                  <a:gd name="T34" fmla="*/ 332 w 332"/>
                  <a:gd name="T35" fmla="*/ 253 h 334"/>
                  <a:gd name="T36" fmla="*/ 251 w 332"/>
                  <a:gd name="T37" fmla="*/ 172 h 334"/>
                  <a:gd name="T38" fmla="*/ 81 w 332"/>
                  <a:gd name="T39" fmla="*/ 146 h 334"/>
                  <a:gd name="T40" fmla="*/ 16 w 332"/>
                  <a:gd name="T41" fmla="*/ 81 h 334"/>
                  <a:gd name="T42" fmla="*/ 81 w 332"/>
                  <a:gd name="T43" fmla="*/ 15 h 334"/>
                  <a:gd name="T44" fmla="*/ 147 w 332"/>
                  <a:gd name="T45" fmla="*/ 81 h 334"/>
                  <a:gd name="T46" fmla="*/ 81 w 332"/>
                  <a:gd name="T47" fmla="*/ 146 h 334"/>
                  <a:gd name="T48" fmla="*/ 251 w 332"/>
                  <a:gd name="T49" fmla="*/ 319 h 334"/>
                  <a:gd name="T50" fmla="*/ 186 w 332"/>
                  <a:gd name="T51" fmla="*/ 253 h 334"/>
                  <a:gd name="T52" fmla="*/ 251 w 332"/>
                  <a:gd name="T53" fmla="*/ 188 h 334"/>
                  <a:gd name="T54" fmla="*/ 317 w 332"/>
                  <a:gd name="T55" fmla="*/ 253 h 334"/>
                  <a:gd name="T56" fmla="*/ 251 w 332"/>
                  <a:gd name="T57" fmla="*/ 31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2" h="334">
                    <a:moveTo>
                      <a:pt x="251" y="172"/>
                    </a:moveTo>
                    <a:cubicBezTo>
                      <a:pt x="210" y="172"/>
                      <a:pt x="176" y="203"/>
                      <a:pt x="171" y="243"/>
                    </a:cubicBezTo>
                    <a:cubicBezTo>
                      <a:pt x="100" y="243"/>
                      <a:pt x="100" y="243"/>
                      <a:pt x="100" y="243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9" y="84"/>
                      <a:pt x="260" y="80"/>
                      <a:pt x="259" y="78"/>
                    </a:cubicBezTo>
                    <a:cubicBezTo>
                      <a:pt x="257" y="75"/>
                      <a:pt x="255" y="73"/>
                      <a:pt x="251" y="73"/>
                    </a:cubicBezTo>
                    <a:cubicBezTo>
                      <a:pt x="162" y="73"/>
                      <a:pt x="162" y="73"/>
                      <a:pt x="162" y="73"/>
                    </a:cubicBezTo>
                    <a:cubicBezTo>
                      <a:pt x="158" y="32"/>
                      <a:pt x="123" y="0"/>
                      <a:pt x="81" y="0"/>
                    </a:cubicBezTo>
                    <a:cubicBezTo>
                      <a:pt x="37" y="0"/>
                      <a:pt x="0" y="36"/>
                      <a:pt x="0" y="81"/>
                    </a:cubicBezTo>
                    <a:cubicBezTo>
                      <a:pt x="0" y="125"/>
                      <a:pt x="37" y="162"/>
                      <a:pt x="81" y="162"/>
                    </a:cubicBezTo>
                    <a:cubicBezTo>
                      <a:pt x="123" y="162"/>
                      <a:pt x="158" y="129"/>
                      <a:pt x="162" y="88"/>
                    </a:cubicBezTo>
                    <a:cubicBezTo>
                      <a:pt x="233" y="88"/>
                      <a:pt x="233" y="88"/>
                      <a:pt x="233" y="88"/>
                    </a:cubicBezTo>
                    <a:cubicBezTo>
                      <a:pt x="76" y="245"/>
                      <a:pt x="76" y="245"/>
                      <a:pt x="76" y="245"/>
                    </a:cubicBezTo>
                    <a:cubicBezTo>
                      <a:pt x="74" y="247"/>
                      <a:pt x="73" y="251"/>
                      <a:pt x="74" y="254"/>
                    </a:cubicBezTo>
                    <a:cubicBezTo>
                      <a:pt x="75" y="257"/>
                      <a:pt x="78" y="258"/>
                      <a:pt x="81" y="258"/>
                    </a:cubicBezTo>
                    <a:cubicBezTo>
                      <a:pt x="171" y="258"/>
                      <a:pt x="171" y="258"/>
                      <a:pt x="171" y="258"/>
                    </a:cubicBezTo>
                    <a:cubicBezTo>
                      <a:pt x="173" y="301"/>
                      <a:pt x="209" y="334"/>
                      <a:pt x="251" y="334"/>
                    </a:cubicBezTo>
                    <a:cubicBezTo>
                      <a:pt x="296" y="334"/>
                      <a:pt x="332" y="298"/>
                      <a:pt x="332" y="253"/>
                    </a:cubicBezTo>
                    <a:cubicBezTo>
                      <a:pt x="332" y="209"/>
                      <a:pt x="296" y="172"/>
                      <a:pt x="251" y="172"/>
                    </a:cubicBezTo>
                    <a:close/>
                    <a:moveTo>
                      <a:pt x="81" y="146"/>
                    </a:moveTo>
                    <a:cubicBezTo>
                      <a:pt x="45" y="146"/>
                      <a:pt x="16" y="117"/>
                      <a:pt x="16" y="81"/>
                    </a:cubicBezTo>
                    <a:cubicBezTo>
                      <a:pt x="16" y="44"/>
                      <a:pt x="45" y="15"/>
                      <a:pt x="81" y="15"/>
                    </a:cubicBezTo>
                    <a:cubicBezTo>
                      <a:pt x="117" y="15"/>
                      <a:pt x="147" y="44"/>
                      <a:pt x="147" y="81"/>
                    </a:cubicBezTo>
                    <a:cubicBezTo>
                      <a:pt x="147" y="117"/>
                      <a:pt x="117" y="146"/>
                      <a:pt x="81" y="146"/>
                    </a:cubicBezTo>
                    <a:close/>
                    <a:moveTo>
                      <a:pt x="251" y="319"/>
                    </a:moveTo>
                    <a:cubicBezTo>
                      <a:pt x="215" y="319"/>
                      <a:pt x="186" y="290"/>
                      <a:pt x="186" y="253"/>
                    </a:cubicBezTo>
                    <a:cubicBezTo>
                      <a:pt x="186" y="217"/>
                      <a:pt x="215" y="188"/>
                      <a:pt x="251" y="188"/>
                    </a:cubicBezTo>
                    <a:cubicBezTo>
                      <a:pt x="288" y="188"/>
                      <a:pt x="317" y="217"/>
                      <a:pt x="317" y="253"/>
                    </a:cubicBezTo>
                    <a:cubicBezTo>
                      <a:pt x="317" y="290"/>
                      <a:pt x="288" y="319"/>
                      <a:pt x="251" y="3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35">
                <a:extLst>
                  <a:ext uri="{FF2B5EF4-FFF2-40B4-BE49-F238E27FC236}">
                    <a16:creationId xmlns:a16="http://schemas.microsoft.com/office/drawing/2014/main" id="{6C5A713F-B7F6-4840-9B1D-46F8A364E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7188" y="4441825"/>
                <a:ext cx="260350" cy="180975"/>
              </a:xfrm>
              <a:custGeom>
                <a:avLst/>
                <a:gdLst>
                  <a:gd name="T0" fmla="*/ 72 w 86"/>
                  <a:gd name="T1" fmla="*/ 3 h 60"/>
                  <a:gd name="T2" fmla="*/ 33 w 86"/>
                  <a:gd name="T3" fmla="*/ 42 h 60"/>
                  <a:gd name="T4" fmla="*/ 14 w 86"/>
                  <a:gd name="T5" fmla="*/ 23 h 60"/>
                  <a:gd name="T6" fmla="*/ 3 w 86"/>
                  <a:gd name="T7" fmla="*/ 23 h 60"/>
                  <a:gd name="T8" fmla="*/ 3 w 86"/>
                  <a:gd name="T9" fmla="*/ 34 h 60"/>
                  <a:gd name="T10" fmla="*/ 27 w 86"/>
                  <a:gd name="T11" fmla="*/ 58 h 60"/>
                  <a:gd name="T12" fmla="*/ 33 w 86"/>
                  <a:gd name="T13" fmla="*/ 60 h 60"/>
                  <a:gd name="T14" fmla="*/ 38 w 86"/>
                  <a:gd name="T15" fmla="*/ 58 h 60"/>
                  <a:gd name="T16" fmla="*/ 83 w 86"/>
                  <a:gd name="T17" fmla="*/ 14 h 60"/>
                  <a:gd name="T18" fmla="*/ 83 w 86"/>
                  <a:gd name="T19" fmla="*/ 3 h 60"/>
                  <a:gd name="T20" fmla="*/ 72 w 86"/>
                  <a:gd name="T21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60">
                    <a:moveTo>
                      <a:pt x="72" y="3"/>
                    </a:moveTo>
                    <a:cubicBezTo>
                      <a:pt x="33" y="42"/>
                      <a:pt x="33" y="42"/>
                      <a:pt x="33" y="4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1" y="20"/>
                      <a:pt x="6" y="20"/>
                      <a:pt x="3" y="23"/>
                    </a:cubicBezTo>
                    <a:cubicBezTo>
                      <a:pt x="0" y="26"/>
                      <a:pt x="0" y="31"/>
                      <a:pt x="3" y="34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9" y="60"/>
                      <a:pt x="31" y="60"/>
                      <a:pt x="33" y="60"/>
                    </a:cubicBezTo>
                    <a:cubicBezTo>
                      <a:pt x="35" y="60"/>
                      <a:pt x="37" y="60"/>
                      <a:pt x="38" y="58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6" y="11"/>
                      <a:pt x="86" y="6"/>
                      <a:pt x="83" y="3"/>
                    </a:cubicBezTo>
                    <a:cubicBezTo>
                      <a:pt x="80" y="0"/>
                      <a:pt x="75" y="0"/>
                      <a:pt x="7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36">
                <a:extLst>
                  <a:ext uri="{FF2B5EF4-FFF2-40B4-BE49-F238E27FC236}">
                    <a16:creationId xmlns:a16="http://schemas.microsoft.com/office/drawing/2014/main" id="{80B46147-3ADA-4C76-AC39-7ADD888E35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5" y="3917950"/>
                <a:ext cx="190500" cy="185738"/>
              </a:xfrm>
              <a:custGeom>
                <a:avLst/>
                <a:gdLst>
                  <a:gd name="T0" fmla="*/ 60 w 63"/>
                  <a:gd name="T1" fmla="*/ 3 h 62"/>
                  <a:gd name="T2" fmla="*/ 49 w 63"/>
                  <a:gd name="T3" fmla="*/ 3 h 62"/>
                  <a:gd name="T4" fmla="*/ 31 w 63"/>
                  <a:gd name="T5" fmla="*/ 21 h 62"/>
                  <a:gd name="T6" fmla="*/ 14 w 63"/>
                  <a:gd name="T7" fmla="*/ 3 h 62"/>
                  <a:gd name="T8" fmla="*/ 3 w 63"/>
                  <a:gd name="T9" fmla="*/ 3 h 62"/>
                  <a:gd name="T10" fmla="*/ 3 w 63"/>
                  <a:gd name="T11" fmla="*/ 14 h 62"/>
                  <a:gd name="T12" fmla="*/ 20 w 63"/>
                  <a:gd name="T13" fmla="*/ 32 h 62"/>
                  <a:gd name="T14" fmla="*/ 3 w 63"/>
                  <a:gd name="T15" fmla="*/ 49 h 62"/>
                  <a:gd name="T16" fmla="*/ 3 w 63"/>
                  <a:gd name="T17" fmla="*/ 60 h 62"/>
                  <a:gd name="T18" fmla="*/ 8 w 63"/>
                  <a:gd name="T19" fmla="*/ 62 h 62"/>
                  <a:gd name="T20" fmla="*/ 14 w 63"/>
                  <a:gd name="T21" fmla="*/ 60 h 62"/>
                  <a:gd name="T22" fmla="*/ 31 w 63"/>
                  <a:gd name="T23" fmla="*/ 42 h 62"/>
                  <a:gd name="T24" fmla="*/ 49 w 63"/>
                  <a:gd name="T25" fmla="*/ 60 h 62"/>
                  <a:gd name="T26" fmla="*/ 54 w 63"/>
                  <a:gd name="T27" fmla="*/ 62 h 62"/>
                  <a:gd name="T28" fmla="*/ 60 w 63"/>
                  <a:gd name="T29" fmla="*/ 60 h 62"/>
                  <a:gd name="T30" fmla="*/ 60 w 63"/>
                  <a:gd name="T31" fmla="*/ 49 h 62"/>
                  <a:gd name="T32" fmla="*/ 42 w 63"/>
                  <a:gd name="T33" fmla="*/ 32 h 62"/>
                  <a:gd name="T34" fmla="*/ 60 w 63"/>
                  <a:gd name="T35" fmla="*/ 14 h 62"/>
                  <a:gd name="T36" fmla="*/ 60 w 63"/>
                  <a:gd name="T37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" h="62">
                    <a:moveTo>
                      <a:pt x="60" y="3"/>
                    </a:moveTo>
                    <a:cubicBezTo>
                      <a:pt x="57" y="0"/>
                      <a:pt x="52" y="0"/>
                      <a:pt x="49" y="3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0"/>
                      <a:pt x="6" y="0"/>
                      <a:pt x="3" y="3"/>
                    </a:cubicBezTo>
                    <a:cubicBezTo>
                      <a:pt x="0" y="6"/>
                      <a:pt x="0" y="11"/>
                      <a:pt x="3" y="14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0" y="52"/>
                      <a:pt x="0" y="57"/>
                      <a:pt x="3" y="60"/>
                    </a:cubicBezTo>
                    <a:cubicBezTo>
                      <a:pt x="4" y="62"/>
                      <a:pt x="6" y="62"/>
                      <a:pt x="8" y="62"/>
                    </a:cubicBezTo>
                    <a:cubicBezTo>
                      <a:pt x="10" y="62"/>
                      <a:pt x="12" y="62"/>
                      <a:pt x="14" y="60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1" y="62"/>
                      <a:pt x="52" y="62"/>
                      <a:pt x="54" y="62"/>
                    </a:cubicBezTo>
                    <a:cubicBezTo>
                      <a:pt x="56" y="62"/>
                      <a:pt x="58" y="62"/>
                      <a:pt x="60" y="60"/>
                    </a:cubicBezTo>
                    <a:cubicBezTo>
                      <a:pt x="63" y="57"/>
                      <a:pt x="63" y="52"/>
                      <a:pt x="60" y="49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1"/>
                      <a:pt x="63" y="6"/>
                      <a:pt x="6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D52DBB9-1A71-4074-82DE-A667AE0A5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88" y="6573380"/>
              <a:ext cx="4314825" cy="12573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B8D472-2407-433A-AC6C-7F6D4EAD28D8}"/>
              </a:ext>
            </a:extLst>
          </p:cNvPr>
          <p:cNvGrpSpPr/>
          <p:nvPr/>
        </p:nvGrpSpPr>
        <p:grpSpPr>
          <a:xfrm>
            <a:off x="641310" y="3633276"/>
            <a:ext cx="6049421" cy="1575679"/>
            <a:chOff x="172967" y="4503070"/>
            <a:chExt cx="4705572" cy="171955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7DF8E1E-CBDA-480C-AD7B-F82B952D06D0}"/>
                </a:ext>
              </a:extLst>
            </p:cNvPr>
            <p:cNvSpPr/>
            <p:nvPr/>
          </p:nvSpPr>
          <p:spPr>
            <a:xfrm>
              <a:off x="172967" y="4503070"/>
              <a:ext cx="4705572" cy="15571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621EF6-A3DE-4F8A-A896-7E6C0BC6FB57}"/>
                </a:ext>
              </a:extLst>
            </p:cNvPr>
            <p:cNvSpPr txBox="1"/>
            <p:nvPr/>
          </p:nvSpPr>
          <p:spPr>
            <a:xfrm>
              <a:off x="341087" y="4627196"/>
              <a:ext cx="4537452" cy="1595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-. Point </a:t>
              </a:r>
              <a:r>
                <a:rPr lang="ko-KR" altLang="en-US" sz="1400" dirty="0"/>
                <a:t>평균</a:t>
              </a:r>
              <a:r>
                <a:rPr lang="en-US" altLang="ko-KR" sz="1400" dirty="0"/>
                <a:t>(88.74) </a:t>
              </a:r>
              <a:r>
                <a:rPr lang="ko-KR" altLang="en-US" sz="1400" dirty="0"/>
                <a:t>평균보다 높은 경우</a:t>
              </a:r>
              <a:r>
                <a:rPr lang="en-US" altLang="ko-KR" sz="1400" dirty="0"/>
                <a:t>,  </a:t>
              </a:r>
              <a:r>
                <a:rPr lang="ko-KR" altLang="en-US" sz="1400" dirty="0"/>
                <a:t>점수에 영향을 주는 것을 판단됨</a:t>
              </a:r>
              <a:endParaRPr lang="en-US" altLang="ko-KR" sz="1400" dirty="0"/>
            </a:p>
            <a:p>
              <a:r>
                <a:rPr lang="en-US" altLang="ko-KR" sz="1400" dirty="0"/>
                <a:t>-. Country(868.4)</a:t>
              </a:r>
              <a:r>
                <a:rPr lang="ko-KR" altLang="en-US" sz="1400" dirty="0"/>
                <a:t>는 </a:t>
              </a:r>
              <a:r>
                <a:rPr lang="ko-KR" altLang="en-US" sz="1500" b="1" dirty="0" err="1"/>
                <a:t>켈리포니아</a:t>
              </a:r>
              <a:r>
                <a:rPr lang="ko-KR" altLang="en-US" sz="1400" dirty="0" err="1"/>
                <a:t>를</a:t>
              </a:r>
              <a:r>
                <a:rPr lang="ko-KR" altLang="en-US" sz="1400" dirty="0"/>
                <a:t> 뜻하는데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이 지역에서 생산된 와인은</a:t>
              </a:r>
              <a:endParaRPr lang="en-US" altLang="ko-KR" sz="1400" dirty="0"/>
            </a:p>
            <a:p>
              <a:r>
                <a:rPr lang="en-US" altLang="ko-KR" sz="1400" dirty="0"/>
                <a:t>    </a:t>
              </a:r>
              <a:r>
                <a:rPr lang="ko-KR" altLang="en-US" sz="1400" dirty="0"/>
                <a:t>품질이 안 좋은 것으로 예상됨 </a:t>
              </a:r>
              <a:endParaRPr lang="en-US" altLang="ko-KR" sz="1400" dirty="0"/>
            </a:p>
            <a:p>
              <a:r>
                <a:rPr lang="en-US" altLang="ko-KR" sz="1400" dirty="0"/>
                <a:t>-. </a:t>
              </a:r>
              <a:r>
                <a:rPr lang="en-US" altLang="ko-KR" sz="1400" dirty="0" err="1"/>
                <a:t>Variety_y</a:t>
              </a:r>
              <a:r>
                <a:rPr lang="en-US" altLang="ko-KR" sz="1400" dirty="0"/>
                <a:t>(18.04)</a:t>
              </a:r>
              <a:r>
                <a:rPr lang="ko-KR" altLang="en-US" sz="1400" dirty="0"/>
                <a:t>는 </a:t>
              </a:r>
              <a:r>
                <a:rPr lang="en-US" altLang="ko-KR" b="1" dirty="0"/>
                <a:t>pinot noir</a:t>
              </a:r>
              <a:r>
                <a:rPr lang="ko-KR" altLang="en-US" sz="1400" dirty="0"/>
                <a:t>를 뜻하는데</a:t>
              </a:r>
              <a:r>
                <a:rPr lang="en-US" altLang="ko-KR" sz="1400" dirty="0"/>
                <a:t>,  </a:t>
              </a:r>
              <a:r>
                <a:rPr lang="ko-KR" altLang="en-US" sz="1400" dirty="0"/>
                <a:t>해당 품종이 품질을</a:t>
              </a:r>
              <a:endParaRPr lang="en-US" altLang="ko-KR" sz="1400" dirty="0"/>
            </a:p>
            <a:p>
              <a:r>
                <a:rPr lang="en-US" altLang="ko-KR" sz="1400" dirty="0"/>
                <a:t>  </a:t>
              </a:r>
              <a:r>
                <a:rPr lang="ko-KR" altLang="en-US" sz="1400" dirty="0"/>
                <a:t> 향상시키는 것으로 추정됨</a:t>
              </a:r>
              <a:endParaRPr lang="en-US" altLang="ko-KR" sz="1400" dirty="0"/>
            </a:p>
            <a:p>
              <a:endParaRPr lang="ko-KR" altLang="en-US" sz="140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696E1CB-A111-4EB2-9925-1EF7D44FD1C7}"/>
              </a:ext>
            </a:extLst>
          </p:cNvPr>
          <p:cNvGrpSpPr/>
          <p:nvPr/>
        </p:nvGrpSpPr>
        <p:grpSpPr>
          <a:xfrm>
            <a:off x="641311" y="7392820"/>
            <a:ext cx="6049421" cy="1586064"/>
            <a:chOff x="172967" y="4503070"/>
            <a:chExt cx="4705572" cy="158606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2D18047-280D-4EC8-8A25-15BF39B96423}"/>
                </a:ext>
              </a:extLst>
            </p:cNvPr>
            <p:cNvSpPr/>
            <p:nvPr/>
          </p:nvSpPr>
          <p:spPr>
            <a:xfrm>
              <a:off x="172967" y="4503070"/>
              <a:ext cx="4705572" cy="15571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8DD64C-1245-4ABF-B6AA-32E83659B946}"/>
                </a:ext>
              </a:extLst>
            </p:cNvPr>
            <p:cNvSpPr txBox="1"/>
            <p:nvPr/>
          </p:nvSpPr>
          <p:spPr>
            <a:xfrm>
              <a:off x="341087" y="4627195"/>
              <a:ext cx="4537452" cy="1461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-. Point </a:t>
              </a:r>
              <a:r>
                <a:rPr lang="ko-KR" altLang="en-US" sz="1400" dirty="0"/>
                <a:t>평균</a:t>
              </a:r>
              <a:r>
                <a:rPr lang="en-US" altLang="ko-KR" sz="1400" dirty="0"/>
                <a:t>(88.74) </a:t>
              </a:r>
              <a:r>
                <a:rPr lang="ko-KR" altLang="en-US" sz="1400" dirty="0"/>
                <a:t>평균보다 낮 경우</a:t>
              </a:r>
              <a:r>
                <a:rPr lang="en-US" altLang="ko-KR" sz="1400" dirty="0"/>
                <a:t>,  </a:t>
              </a:r>
              <a:r>
                <a:rPr lang="ko-KR" altLang="en-US" sz="1400" dirty="0"/>
                <a:t>점수에 영향을 주는 것을 판단됨</a:t>
              </a:r>
              <a:endParaRPr lang="en-US" altLang="ko-KR" sz="1400" dirty="0"/>
            </a:p>
            <a:p>
              <a:r>
                <a:rPr lang="en-US" altLang="ko-KR" sz="1400" dirty="0"/>
                <a:t>-. Country(868.4)</a:t>
              </a:r>
              <a:r>
                <a:rPr lang="ko-KR" altLang="en-US" sz="1400" dirty="0"/>
                <a:t>는 </a:t>
              </a:r>
              <a:r>
                <a:rPr lang="ko-KR" altLang="en-US" sz="1500" b="1" dirty="0" err="1"/>
                <a:t>켈리포니아</a:t>
              </a:r>
              <a:r>
                <a:rPr lang="ko-KR" altLang="en-US" sz="1400" dirty="0" err="1"/>
                <a:t>를</a:t>
              </a:r>
              <a:r>
                <a:rPr lang="ko-KR" altLang="en-US" sz="1400" dirty="0"/>
                <a:t> 뜻하는데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이 지역에서 생산된 와인은</a:t>
              </a:r>
              <a:endParaRPr lang="en-US" altLang="ko-KR" sz="1400" dirty="0"/>
            </a:p>
            <a:p>
              <a:r>
                <a:rPr lang="en-US" altLang="ko-KR" sz="1400" dirty="0"/>
                <a:t>    </a:t>
              </a:r>
              <a:r>
                <a:rPr lang="ko-KR" altLang="en-US" sz="1400" dirty="0"/>
                <a:t>품질이 안 좋은 것으로 예상됨 </a:t>
              </a:r>
              <a:endParaRPr lang="en-US" altLang="ko-KR" sz="1400" dirty="0"/>
            </a:p>
            <a:p>
              <a:r>
                <a:rPr lang="en-US" altLang="ko-KR" sz="1400" dirty="0"/>
                <a:t>-. </a:t>
              </a:r>
              <a:r>
                <a:rPr lang="en-US" altLang="ko-KR" sz="1400" dirty="0" err="1"/>
                <a:t>Variety_y</a:t>
              </a:r>
              <a:r>
                <a:rPr lang="en-US" altLang="ko-KR" sz="1400" dirty="0"/>
                <a:t>(18.04)</a:t>
              </a:r>
              <a:r>
                <a:rPr lang="ko-KR" altLang="en-US" sz="1400" dirty="0"/>
                <a:t>는 </a:t>
              </a:r>
              <a:r>
                <a:rPr lang="en-US" altLang="ko-KR" b="1" dirty="0"/>
                <a:t>zinfandel</a:t>
              </a:r>
              <a:r>
                <a:rPr lang="ko-KR" altLang="en-US" sz="1400" dirty="0"/>
                <a:t>를 뜻하는데</a:t>
              </a:r>
              <a:r>
                <a:rPr lang="en-US" altLang="ko-KR" sz="1400" dirty="0"/>
                <a:t>,  </a:t>
              </a:r>
              <a:r>
                <a:rPr lang="ko-KR" altLang="en-US" sz="1400" dirty="0"/>
                <a:t>해당 품종이 품질을</a:t>
              </a:r>
              <a:endParaRPr lang="en-US" altLang="ko-KR" sz="1400" dirty="0"/>
            </a:p>
            <a:p>
              <a:r>
                <a:rPr lang="en-US" altLang="ko-KR" sz="1400" dirty="0"/>
                <a:t>  </a:t>
              </a:r>
              <a:r>
                <a:rPr lang="ko-KR" altLang="en-US" sz="1400" dirty="0"/>
                <a:t> 저하시키는 것으로 추정됨</a:t>
              </a:r>
              <a:endParaRPr lang="en-US" altLang="ko-KR" sz="1400" dirty="0"/>
            </a:p>
            <a:p>
              <a:endParaRPr lang="ko-KR" altLang="en-US" sz="140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C88B4CD-0588-4FB7-8ECB-943DF995E858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DA4E10-31DA-4C42-B746-CB59C8E122DC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latin typeface="+mj-lt"/>
                <a:ea typeface="Calibri" pitchFamily="2" charset="-127"/>
              </a:endParaRPr>
            </a:p>
          </p:txBody>
        </p:sp>
        <p:cxnSp>
          <p:nvCxnSpPr>
            <p:cNvPr id="51" name="직선 연결선[R] 7">
              <a:extLst>
                <a:ext uri="{FF2B5EF4-FFF2-40B4-BE49-F238E27FC236}">
                  <a16:creationId xmlns:a16="http://schemas.microsoft.com/office/drawing/2014/main" id="{4AB81C13-5F56-4FF4-B3E2-E1C73AF5277F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13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6FBEEC-07EA-429D-9152-21D1DEFDD67A}"/>
              </a:ext>
            </a:extLst>
          </p:cNvPr>
          <p:cNvSpPr/>
          <p:nvPr/>
        </p:nvSpPr>
        <p:spPr>
          <a:xfrm>
            <a:off x="0" y="1142552"/>
            <a:ext cx="6858000" cy="80068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CC6CA2-FE29-4539-8428-DFC0EE9D301A}"/>
              </a:ext>
            </a:extLst>
          </p:cNvPr>
          <p:cNvSpPr/>
          <p:nvPr/>
        </p:nvSpPr>
        <p:spPr>
          <a:xfrm>
            <a:off x="543076" y="1166977"/>
            <a:ext cx="566815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+mj-lt"/>
              </a:rPr>
              <a:t>Feature</a:t>
            </a:r>
          </a:p>
          <a:p>
            <a:pPr algn="r"/>
            <a:r>
              <a:rPr lang="en-US" altLang="ko-KR" sz="4400" dirty="0">
                <a:latin typeface="+mj-lt"/>
              </a:rPr>
              <a:t>Visualization(Italy)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CF9A3E5-9132-40C8-87C0-8A4F800B4A70}"/>
              </a:ext>
            </a:extLst>
          </p:cNvPr>
          <p:cNvGrpSpPr/>
          <p:nvPr/>
        </p:nvGrpSpPr>
        <p:grpSpPr>
          <a:xfrm>
            <a:off x="0" y="2820848"/>
            <a:ext cx="6858000" cy="4884647"/>
            <a:chOff x="0" y="4259353"/>
            <a:chExt cx="6858000" cy="48846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68E878-680E-40E7-8BEE-054E69F54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632209"/>
              <a:ext cx="6858000" cy="151179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260BDA7-3D90-4F3D-BD81-03D3715C0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23" y="4259353"/>
              <a:ext cx="4769353" cy="201289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E862906-6FC2-45AB-8878-68E68A3594B0}"/>
                </a:ext>
              </a:extLst>
            </p:cNvPr>
            <p:cNvSpPr/>
            <p:nvPr/>
          </p:nvSpPr>
          <p:spPr>
            <a:xfrm>
              <a:off x="4382429" y="7977023"/>
              <a:ext cx="2475571" cy="7543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07A109B-4818-4E98-98FC-DDC4D70B7B5F}"/>
                </a:ext>
              </a:extLst>
            </p:cNvPr>
            <p:cNvCxnSpPr/>
            <p:nvPr/>
          </p:nvCxnSpPr>
          <p:spPr>
            <a:xfrm>
              <a:off x="1044323" y="6272245"/>
              <a:ext cx="3338106" cy="2459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4545609-2091-45C3-A38C-4EDC0FFC1FF0}"/>
                </a:ext>
              </a:extLst>
            </p:cNvPr>
            <p:cNvCxnSpPr>
              <a:cxnSpLocks/>
            </p:cNvCxnSpPr>
            <p:nvPr/>
          </p:nvCxnSpPr>
          <p:spPr>
            <a:xfrm>
              <a:off x="2620537" y="6272245"/>
              <a:ext cx="1761892" cy="170477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80AFB01-3EC1-4F14-A795-B9116F0F7ECC}"/>
                </a:ext>
              </a:extLst>
            </p:cNvPr>
            <p:cNvCxnSpPr>
              <a:cxnSpLocks/>
            </p:cNvCxnSpPr>
            <p:nvPr/>
          </p:nvCxnSpPr>
          <p:spPr>
            <a:xfrm>
              <a:off x="5813676" y="4337824"/>
              <a:ext cx="1044324" cy="36391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9CECD71-3EC0-49AA-ACA3-46255544646E}"/>
                </a:ext>
              </a:extLst>
            </p:cNvPr>
            <p:cNvCxnSpPr>
              <a:cxnSpLocks/>
            </p:cNvCxnSpPr>
            <p:nvPr/>
          </p:nvCxnSpPr>
          <p:spPr>
            <a:xfrm>
              <a:off x="5813674" y="6272245"/>
              <a:ext cx="1044326" cy="2459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56C49D1-85B8-4500-A3B3-E78B317269AA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8F43BB-1E32-4C2A-A361-DE1DDEEA67D5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latin typeface="+mj-lt"/>
                <a:ea typeface="Calibri" pitchFamily="2" charset="-127"/>
              </a:endParaRPr>
            </a:p>
          </p:txBody>
        </p:sp>
        <p:cxnSp>
          <p:nvCxnSpPr>
            <p:cNvPr id="36" name="직선 연결선[R] 7">
              <a:extLst>
                <a:ext uri="{FF2B5EF4-FFF2-40B4-BE49-F238E27FC236}">
                  <a16:creationId xmlns:a16="http://schemas.microsoft.com/office/drawing/2014/main" id="{06E2ED92-4C0B-4528-80FE-098A62D2795B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BC457-A75F-4150-9786-1040722E5748}"/>
              </a:ext>
            </a:extLst>
          </p:cNvPr>
          <p:cNvSpPr/>
          <p:nvPr/>
        </p:nvSpPr>
        <p:spPr>
          <a:xfrm>
            <a:off x="866458" y="1166977"/>
            <a:ext cx="40484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4400" dirty="0">
                <a:latin typeface="+mj-lt"/>
              </a:rPr>
              <a:t>Features Chart</a:t>
            </a:r>
            <a:endParaRPr lang="en-US" altLang="ko-KR" sz="4400" dirty="0">
              <a:latin typeface="+mj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7614FFF-CFFE-4DA6-944F-B04C900B09EF}"/>
              </a:ext>
            </a:extLst>
          </p:cNvPr>
          <p:cNvGrpSpPr/>
          <p:nvPr/>
        </p:nvGrpSpPr>
        <p:grpSpPr>
          <a:xfrm>
            <a:off x="0" y="2330614"/>
            <a:ext cx="6858000" cy="5330274"/>
            <a:chOff x="0" y="4003288"/>
            <a:chExt cx="6858000" cy="514071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989D51-BB82-4A47-9C57-9B5812107DF3}"/>
                </a:ext>
              </a:extLst>
            </p:cNvPr>
            <p:cNvSpPr/>
            <p:nvPr/>
          </p:nvSpPr>
          <p:spPr>
            <a:xfrm>
              <a:off x="0" y="4003288"/>
              <a:ext cx="6858000" cy="51407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0DBF03C-BE5B-43FC-910A-E08262CB4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187" y="4999648"/>
              <a:ext cx="5381625" cy="297737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81DBB4-62E2-447B-A1E3-8486DB6F45D4}"/>
              </a:ext>
            </a:extLst>
          </p:cNvPr>
          <p:cNvGrpSpPr/>
          <p:nvPr/>
        </p:nvGrpSpPr>
        <p:grpSpPr>
          <a:xfrm>
            <a:off x="532142" y="375229"/>
            <a:ext cx="2256110" cy="798937"/>
            <a:chOff x="10084421" y="380365"/>
            <a:chExt cx="2256110" cy="7989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973DE0-42F3-40ED-AF58-CDE2885534E4}"/>
                </a:ext>
              </a:extLst>
            </p:cNvPr>
            <p:cNvSpPr txBox="1"/>
            <p:nvPr/>
          </p:nvSpPr>
          <p:spPr>
            <a:xfrm>
              <a:off x="10242348" y="380365"/>
              <a:ext cx="2098183" cy="798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ore-KR" sz="1050" dirty="0" err="1">
                  <a:latin typeface="+mj-lt"/>
                  <a:ea typeface="Calibri" pitchFamily="2" charset="-127"/>
                </a:rPr>
                <a:t>DAJE.CO,Ltd</a:t>
              </a:r>
              <a:endParaRPr kumimoji="1" lang="en-US" altLang="ko-Kore-KR" sz="1050" dirty="0">
                <a:latin typeface="+mj-lt"/>
                <a:ea typeface="Calibri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ANALYSIS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ore-KR" sz="1050" dirty="0">
                  <a:latin typeface="+mj-lt"/>
                  <a:ea typeface="Calibri" pitchFamily="2" charset="-127"/>
                </a:rPr>
                <a:t>2021</a:t>
              </a:r>
              <a:endParaRPr kumimoji="1" lang="ko-Kore-KR" altLang="en-US" sz="1050" dirty="0">
                <a:latin typeface="+mj-lt"/>
                <a:ea typeface="Calibri" pitchFamily="2" charset="-127"/>
              </a:endParaRPr>
            </a:p>
          </p:txBody>
        </p:sp>
        <p:cxnSp>
          <p:nvCxnSpPr>
            <p:cNvPr id="14" name="직선 연결선[R] 7">
              <a:extLst>
                <a:ext uri="{FF2B5EF4-FFF2-40B4-BE49-F238E27FC236}">
                  <a16:creationId xmlns:a16="http://schemas.microsoft.com/office/drawing/2014/main" id="{8896AAC4-F6E1-436C-B8EC-75C929F5A27A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421" y="414698"/>
              <a:ext cx="0" cy="72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6C5C2D6-F212-407E-A30B-402174C3BBAB}"/>
              </a:ext>
            </a:extLst>
          </p:cNvPr>
          <p:cNvSpPr txBox="1"/>
          <p:nvPr/>
        </p:nvSpPr>
        <p:spPr>
          <a:xfrm>
            <a:off x="532142" y="7850459"/>
            <a:ext cx="5801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우리가 예상한대로 와인 가격은 </a:t>
            </a:r>
            <a:endParaRPr lang="en-US" altLang="ko-KR" b="1" dirty="0"/>
          </a:p>
          <a:p>
            <a:r>
              <a:rPr lang="ko-KR" altLang="en-US" b="1" dirty="0"/>
              <a:t>와인생산지역</a:t>
            </a:r>
            <a:r>
              <a:rPr lang="en-US" altLang="ko-KR" b="1" dirty="0"/>
              <a:t>, </a:t>
            </a:r>
            <a:r>
              <a:rPr lang="ko-KR" altLang="en-US" b="1" dirty="0"/>
              <a:t>포도생산지역</a:t>
            </a:r>
            <a:r>
              <a:rPr lang="en-US" altLang="ko-KR" b="1" dirty="0"/>
              <a:t>, </a:t>
            </a:r>
            <a:r>
              <a:rPr lang="ko-KR" altLang="en-US" b="1" dirty="0"/>
              <a:t>나라에 대한 </a:t>
            </a:r>
            <a:endParaRPr lang="en-US" altLang="ko-KR" b="1" dirty="0"/>
          </a:p>
          <a:p>
            <a:r>
              <a:rPr lang="ko-KR" altLang="en-US" b="1" dirty="0"/>
              <a:t>영향을 많이 받는 것으로 관측된다</a:t>
            </a:r>
            <a:r>
              <a:rPr lang="en-US" altLang="ko-KR" b="1" dirty="0"/>
              <a:t>.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66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airplane">
      <a:dk1>
        <a:sysClr val="windowText" lastClr="000000"/>
      </a:dk1>
      <a:lt1>
        <a:sysClr val="window" lastClr="FFFFFF"/>
      </a:lt1>
      <a:dk2>
        <a:srgbClr val="BFBFBF"/>
      </a:dk2>
      <a:lt2>
        <a:srgbClr val="FFFFFF"/>
      </a:lt2>
      <a:accent1>
        <a:srgbClr val="0F42A3"/>
      </a:accent1>
      <a:accent2>
        <a:srgbClr val="000000"/>
      </a:accent2>
      <a:accent3>
        <a:srgbClr val="4F4F4F"/>
      </a:accent3>
      <a:accent4>
        <a:srgbClr val="7F7F7F"/>
      </a:accent4>
      <a:accent5>
        <a:srgbClr val="BFBFBF"/>
      </a:accent5>
      <a:accent6>
        <a:srgbClr val="D8D8D8"/>
      </a:accent6>
      <a:hlink>
        <a:srgbClr val="C00000"/>
      </a:hlink>
      <a:folHlink>
        <a:srgbClr val="FFC000"/>
      </a:folHlink>
    </a:clrScheme>
    <a:fontScheme name="사용자 지정 284">
      <a:majorFont>
        <a:latin typeface="Impact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</TotalTime>
  <Words>522</Words>
  <Application>Microsoft Office PowerPoint</Application>
  <PresentationFormat>Letter 용지(8.5x11in)</PresentationFormat>
  <Paragraphs>117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Calibri</vt:lpstr>
      <vt:lpstr>Arial</vt:lpstr>
      <vt:lpstr>Impact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예스폼 디자인팀</Manager>
  <Company>(주)예스폼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user</cp:lastModifiedBy>
  <cp:revision>17</cp:revision>
  <dcterms:created xsi:type="dcterms:W3CDTF">2020-03-10T08:57:33Z</dcterms:created>
  <dcterms:modified xsi:type="dcterms:W3CDTF">2021-02-25T06:55:00Z</dcterms:modified>
  <cp:category>http://powerpoint.yesform.com/</cp:category>
</cp:coreProperties>
</file>